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16"/>
  </p:notesMasterIdLst>
  <p:handoutMasterIdLst>
    <p:handoutMasterId r:id="rId17"/>
  </p:handoutMasterIdLst>
  <p:sldIdLst>
    <p:sldId id="256" r:id="rId6"/>
    <p:sldId id="257" r:id="rId7"/>
    <p:sldId id="275" r:id="rId8"/>
    <p:sldId id="310" r:id="rId9"/>
    <p:sldId id="315" r:id="rId10"/>
    <p:sldId id="313" r:id="rId11"/>
    <p:sldId id="311" r:id="rId12"/>
    <p:sldId id="316" r:id="rId13"/>
    <p:sldId id="312" r:id="rId14"/>
    <p:sldId id="317" r:id="rId1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B"/>
    <a:srgbClr val="F2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95" autoAdjust="0"/>
    <p:restoredTop sz="82924" autoAdjust="0"/>
  </p:normalViewPr>
  <p:slideViewPr>
    <p:cSldViewPr>
      <p:cViewPr varScale="1">
        <p:scale>
          <a:sx n="94" d="100"/>
          <a:sy n="94" d="100"/>
        </p:scale>
        <p:origin x="8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223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7739" cy="471347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2"/>
            <a:ext cx="3077739" cy="471347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r">
              <a:defRPr sz="1200"/>
            </a:lvl1pPr>
          </a:lstStyle>
          <a:p>
            <a:fld id="{07619296-01A2-4BC9-87FA-1D135276B5C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7739" cy="471347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128"/>
            <a:ext cx="3077739" cy="471347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r">
              <a:defRPr sz="1200"/>
            </a:lvl1pPr>
          </a:lstStyle>
          <a:p>
            <a:fld id="{6E347CD1-03EB-4947-A973-CA508248FD1F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46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858" tIns="46928" rIns="93858" bIns="469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858" tIns="46928" rIns="93858" bIns="46928" rtlCol="0"/>
          <a:lstStyle>
            <a:lvl1pPr algn="r">
              <a:defRPr sz="1200"/>
            </a:lvl1pPr>
          </a:lstStyle>
          <a:p>
            <a:fld id="{992B1E8E-7F94-406A-8F60-4875E82A81B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58" tIns="46928" rIns="93858" bIns="469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vert="horz" lIns="93858" tIns="46928" rIns="93858" bIns="469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1"/>
            <a:ext cx="3077739" cy="469424"/>
          </a:xfrm>
          <a:prstGeom prst="rect">
            <a:avLst/>
          </a:prstGeom>
        </p:spPr>
        <p:txBody>
          <a:bodyPr vert="horz" lIns="93858" tIns="46928" rIns="93858" bIns="469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1"/>
            <a:ext cx="3077739" cy="469424"/>
          </a:xfrm>
          <a:prstGeom prst="rect">
            <a:avLst/>
          </a:prstGeom>
        </p:spPr>
        <p:txBody>
          <a:bodyPr vert="horz" lIns="93858" tIns="46928" rIns="93858" bIns="46928" rtlCol="0" anchor="b"/>
          <a:lstStyle>
            <a:lvl1pPr algn="r">
              <a:defRPr sz="1200"/>
            </a:lvl1pPr>
          </a:lstStyle>
          <a:p>
            <a:fld id="{88C2876C-88C9-4B02-A966-7539C113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9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2876C-88C9-4B02-A966-7539C1130D8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9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2876C-88C9-4B02-A966-7539C1130D8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5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016" indent="-175016">
              <a:buFont typeface="Arial" panose="020B0604020202020204" pitchFamily="34" charset="0"/>
              <a:buChar char="•"/>
            </a:pPr>
            <a:r>
              <a:rPr lang="en-US" dirty="0" smtClean="0"/>
              <a:t>WCM</a:t>
            </a:r>
            <a:r>
              <a:rPr lang="en-US" baseline="0" dirty="0" smtClean="0"/>
              <a:t> selection committee to find a campus wide solution to manage</a:t>
            </a:r>
          </a:p>
          <a:p>
            <a:pPr marL="641726" lvl="1" indent="-175016">
              <a:buFont typeface="Arial" panose="020B0604020202020204" pitchFamily="34" charset="0"/>
              <a:buChar char="•"/>
            </a:pPr>
            <a:r>
              <a:rPr lang="en-US" baseline="0" dirty="0" smtClean="0"/>
              <a:t>Committees comprised of representatives from many areas of campus</a:t>
            </a:r>
            <a:endParaRPr lang="en-US" dirty="0" smtClean="0"/>
          </a:p>
          <a:p>
            <a:pPr marL="175016" indent="-175016">
              <a:buFont typeface="Arial" panose="020B0604020202020204" pitchFamily="34" charset="0"/>
              <a:buChar char="•"/>
            </a:pPr>
            <a:r>
              <a:rPr lang="en-US" baseline="0" dirty="0" smtClean="0"/>
              <a:t>Security – </a:t>
            </a:r>
            <a:r>
              <a:rPr lang="en-US" baseline="0" dirty="0" err="1" smtClean="0"/>
              <a:t>Shib</a:t>
            </a:r>
            <a:r>
              <a:rPr lang="en-US" baseline="0" dirty="0" smtClean="0"/>
              <a:t> appeared easier to implement; Architecture was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2876C-88C9-4B02-A966-7539C1130D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03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2876C-88C9-4B02-A966-7539C1130D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14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2876C-88C9-4B02-A966-7539C1130D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11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2876C-88C9-4B02-A966-7539C1130D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8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162.209.78.105/terminalfour/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2876C-88C9-4B02-A966-7539C1130D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98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2876C-88C9-4B02-A966-7539C1130D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40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2876C-88C9-4B02-A966-7539C1130D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6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>
              <a:defRPr sz="4800" b="1">
                <a:solidFill>
                  <a:srgbClr val="00539B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553200" y="4800600"/>
            <a:ext cx="1920240" cy="36576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fld id="{42F1F1E9-2AB1-44B4-980C-25193A48E369}" type="datetimeFigureOut">
              <a:rPr lang="en-US" smtClean="0"/>
              <a:pPr/>
              <a:t>4/9/2015</a:t>
            </a:fld>
            <a:endParaRPr lang="en-US" dirty="0"/>
          </a:p>
        </p:txBody>
      </p:sp>
      <p:sp>
        <p:nvSpPr>
          <p:cNvPr id="21" name="Rectangle 1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03429"/>
            <a:ext cx="2286000" cy="204342"/>
          </a:xfrm>
          <a:prstGeom prst="rect">
            <a:avLst/>
          </a:prstGeom>
        </p:spPr>
      </p:pic>
      <p:sp>
        <p:nvSpPr>
          <p:cNvPr id="25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25"/>
          <p:cNvSpPr txBox="1"/>
          <p:nvPr userDrawn="1"/>
        </p:nvSpPr>
        <p:spPr>
          <a:xfrm>
            <a:off x="7391400" y="655022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www.it.ufl.edu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effectLst/>
        </p:spPr>
        <p:txBody>
          <a:bodyPr rtlCol="0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1250"/>
          </a:xfrm>
        </p:spPr>
        <p:txBody>
          <a:bodyPr anchor="ctr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03429"/>
            <a:ext cx="2286000" cy="204342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7391400" y="655022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www.it.ufl.edu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03429"/>
            <a:ext cx="2286000" cy="20434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391400" y="655022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www.it.ufl.edu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  <p:sldLayoutId id="2147483691" r:id="rId4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rgbClr val="00539B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services.it.ufl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0"/>
            <a:ext cx="8610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Web </a:t>
            </a:r>
            <a:r>
              <a:rPr lang="en-US" dirty="0"/>
              <a:t>Content </a:t>
            </a:r>
            <a:r>
              <a:rPr lang="en-US" dirty="0" smtClean="0"/>
              <a:t>Management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5410200"/>
            <a:ext cx="2179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0000"/>
                </a:solidFill>
              </a:rPr>
              <a:t>Anthony DeLorenzo</a:t>
            </a:r>
          </a:p>
          <a:p>
            <a:r>
              <a:rPr lang="en-US" sz="1400" i="1" dirty="0" smtClean="0">
                <a:solidFill>
                  <a:srgbClr val="000000"/>
                </a:solidFill>
              </a:rPr>
              <a:t>Kim </a:t>
            </a:r>
            <a:r>
              <a:rPr lang="en-US" sz="1400" i="1" dirty="0" err="1" smtClean="0">
                <a:solidFill>
                  <a:srgbClr val="000000"/>
                </a:solidFill>
              </a:rPr>
              <a:t>Standifer</a:t>
            </a:r>
            <a:endParaRPr lang="en-US" sz="1400" i="1" dirty="0" smtClean="0">
              <a:solidFill>
                <a:srgbClr val="000000"/>
              </a:solidFill>
            </a:endParaRPr>
          </a:p>
          <a:p>
            <a:r>
              <a:rPr lang="en-US" sz="1400" i="1" dirty="0" smtClean="0">
                <a:solidFill>
                  <a:srgbClr val="000000"/>
                </a:solidFill>
              </a:rPr>
              <a:t>Brandon Vega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/>
          <a:lstStyle/>
          <a:p>
            <a:r>
              <a:rPr lang="en-US" b="1" dirty="0" smtClean="0"/>
              <a:t>Peer2Peer</a:t>
            </a:r>
          </a:p>
          <a:p>
            <a:r>
              <a:rPr lang="en-US" b="1" dirty="0" smtClean="0"/>
              <a:t>Spring 2015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015389"/>
            <a:ext cx="1514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6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7700" y="2209800"/>
            <a:ext cx="7848600" cy="1828800"/>
          </a:xfrm>
        </p:spPr>
        <p:txBody>
          <a:bodyPr/>
          <a:lstStyle/>
          <a:p>
            <a:pPr marL="109728" indent="0" algn="ctr">
              <a:buNone/>
            </a:pPr>
            <a:r>
              <a:rPr lang="en-US" b="1" dirty="0" smtClean="0"/>
              <a:t>UFIT Web Services</a:t>
            </a:r>
          </a:p>
          <a:p>
            <a:pPr marL="109728" indent="0" algn="ctr">
              <a:buNone/>
            </a:pPr>
            <a:r>
              <a:rPr lang="en-US" b="1" dirty="0">
                <a:hlinkClick r:id="rId2"/>
              </a:rPr>
              <a:t>http://webservices.it.ufl.edu</a:t>
            </a:r>
            <a:r>
              <a:rPr lang="en-US" b="1" dirty="0" smtClean="0">
                <a:hlinkClick r:id="rId2"/>
              </a:rPr>
              <a:t>/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12838"/>
          </a:xfrm>
        </p:spPr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5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 Overview</a:t>
            </a:r>
          </a:p>
          <a:p>
            <a:r>
              <a:rPr lang="en-US">
                <a:latin typeface="Century Gothic" charset="0"/>
              </a:rPr>
              <a:t>Where we are now</a:t>
            </a:r>
          </a:p>
          <a:p>
            <a:r>
              <a:rPr lang="en-US">
                <a:latin typeface="Century Gothic" charset="0"/>
              </a:rPr>
              <a:t>Future </a:t>
            </a:r>
            <a:r>
              <a:rPr lang="en-US"/>
              <a:t>Improvements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What is to come</a:t>
            </a:r>
          </a:p>
          <a:p>
            <a:r>
              <a:rPr lang="en-US" dirty="0"/>
              <a:t>Q&amp;A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i="1" dirty="0"/>
              <a:t>TERMINALFOUR Site Manager:  manage web publishing for public facing web sites.</a:t>
            </a:r>
          </a:p>
          <a:p>
            <a:pPr marL="109728" indent="0">
              <a:buNone/>
            </a:pPr>
            <a:endParaRPr lang="en-US" b="1" i="1" dirty="0"/>
          </a:p>
          <a:p>
            <a:r>
              <a:rPr lang="en-US" dirty="0"/>
              <a:t>Centrally managed </a:t>
            </a:r>
          </a:p>
          <a:p>
            <a:r>
              <a:rPr lang="en-US" dirty="0"/>
              <a:t>Centrally supported</a:t>
            </a:r>
          </a:p>
          <a:p>
            <a:r>
              <a:rPr lang="en-US" dirty="0"/>
              <a:t>No licensing fees</a:t>
            </a:r>
          </a:p>
          <a:p>
            <a:r>
              <a:rPr lang="en-US" dirty="0"/>
              <a:t>Non-technical user-friendly</a:t>
            </a:r>
          </a:p>
          <a:p>
            <a:r>
              <a:rPr lang="en-US" dirty="0"/>
              <a:t>FREE basic hosting</a:t>
            </a:r>
          </a:p>
          <a:p>
            <a:r>
              <a:rPr lang="en-US" dirty="0"/>
              <a:t>BYOS (bring your own server)</a:t>
            </a:r>
          </a:p>
          <a:p>
            <a:r>
              <a:rPr lang="en-US" dirty="0"/>
              <a:t>Training provided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Refinements to onboarding process</a:t>
            </a:r>
          </a:p>
          <a:p>
            <a:r>
              <a:rPr lang="en-US" dirty="0" smtClean="0"/>
              <a:t>Revision to e-Learning training </a:t>
            </a:r>
          </a:p>
          <a:p>
            <a:r>
              <a:rPr lang="en-US" dirty="0" smtClean="0"/>
              <a:t>Reduction of touch points</a:t>
            </a:r>
          </a:p>
          <a:p>
            <a:r>
              <a:rPr lang="en-US" dirty="0" smtClean="0"/>
              <a:t>Becoming more proactive</a:t>
            </a:r>
          </a:p>
          <a:p>
            <a:r>
              <a:rPr lang="en-US" dirty="0" smtClean="0"/>
              <a:t>Working closely with T4 on improvements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now…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0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Granularity</a:t>
            </a:r>
          </a:p>
          <a:p>
            <a:r>
              <a:rPr lang="en-US" dirty="0"/>
              <a:t>Publish times</a:t>
            </a:r>
          </a:p>
          <a:p>
            <a:r>
              <a:rPr lang="en-US" dirty="0"/>
              <a:t>Auto-migration</a:t>
            </a:r>
          </a:p>
          <a:p>
            <a:r>
              <a:rPr lang="en-US" dirty="0"/>
              <a:t>Forms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Improvements</a:t>
            </a:r>
          </a:p>
        </p:txBody>
      </p:sp>
    </p:spTree>
    <p:extLst>
      <p:ext uri="{BB962C8B-B14F-4D97-AF65-F5344CB8AC3E}">
        <p14:creationId xmlns:p14="http://schemas.microsoft.com/office/powerpoint/2010/main" val="330427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Enrolled in  WCM</a:t>
            </a:r>
          </a:p>
          <a:p>
            <a:pPr lvl="1"/>
            <a:r>
              <a:rPr lang="en-US" dirty="0" smtClean="0"/>
              <a:t>End Users – 187</a:t>
            </a:r>
          </a:p>
          <a:p>
            <a:pPr lvl="1"/>
            <a:r>
              <a:rPr lang="en-US" dirty="0" smtClean="0"/>
              <a:t>Technical Users – 157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Number of sites being setup – 65</a:t>
            </a:r>
          </a:p>
          <a:p>
            <a:endParaRPr lang="en-US" dirty="0"/>
          </a:p>
          <a:p>
            <a:r>
              <a:rPr lang="en-US" dirty="0" smtClean="0"/>
              <a:t>Early adaptors</a:t>
            </a:r>
          </a:p>
          <a:p>
            <a:pPr lvl="1"/>
            <a:r>
              <a:rPr lang="en-US" dirty="0" smtClean="0"/>
              <a:t>UFIT – 11 sites</a:t>
            </a:r>
          </a:p>
          <a:p>
            <a:pPr lvl="1"/>
            <a:r>
              <a:rPr lang="en-US" dirty="0" smtClean="0"/>
              <a:t>Provost – 3 sites</a:t>
            </a:r>
          </a:p>
          <a:p>
            <a:pPr lvl="1"/>
            <a:r>
              <a:rPr lang="en-US" dirty="0" smtClean="0"/>
              <a:t>IFAS – 2 sites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T4 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9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437" y="1417638"/>
            <a:ext cx="7472363" cy="660399"/>
          </a:xfrm>
        </p:spPr>
        <p:txBody>
          <a:bodyPr/>
          <a:lstStyle/>
          <a:p>
            <a:r>
              <a:rPr lang="en-US" dirty="0" smtClean="0"/>
              <a:t>Site Manager version </a:t>
            </a:r>
            <a:r>
              <a:rPr lang="en-US" dirty="0"/>
              <a:t>8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to come…</a:t>
            </a:r>
            <a:endParaRPr lang="en-US" dirty="0"/>
          </a:p>
        </p:txBody>
      </p:sp>
      <p:pic>
        <p:nvPicPr>
          <p:cNvPr id="205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58831"/>
            <a:ext cx="9063763" cy="468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ine Callout 1 (No Border) 14"/>
          <p:cNvSpPr>
            <a:spLocks/>
          </p:cNvSpPr>
          <p:nvPr/>
        </p:nvSpPr>
        <p:spPr bwMode="auto">
          <a:xfrm>
            <a:off x="4298950" y="3289300"/>
            <a:ext cx="639763" cy="247650"/>
          </a:xfrm>
          <a:prstGeom prst="callout1">
            <a:avLst>
              <a:gd name="adj1" fmla="val 18750"/>
              <a:gd name="adj2" fmla="val -8333"/>
              <a:gd name="adj3" fmla="val 112500"/>
              <a:gd name="adj4" fmla="val -38333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Channel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Line Callout 1 (No Border) 15"/>
          <p:cNvSpPr>
            <a:spLocks/>
          </p:cNvSpPr>
          <p:nvPr/>
        </p:nvSpPr>
        <p:spPr bwMode="auto">
          <a:xfrm>
            <a:off x="3883025" y="3821113"/>
            <a:ext cx="639763" cy="247650"/>
          </a:xfrm>
          <a:prstGeom prst="callout1">
            <a:avLst>
              <a:gd name="adj1" fmla="val 18750"/>
              <a:gd name="adj2" fmla="val -8333"/>
              <a:gd name="adj3" fmla="val 112500"/>
              <a:gd name="adj4" fmla="val -38333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600200" y="1905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600200" y="2362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600200" y="5429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7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V8 training online</a:t>
            </a:r>
          </a:p>
          <a:p>
            <a:r>
              <a:rPr lang="en-US" dirty="0" smtClean="0"/>
              <a:t>Onboarding </a:t>
            </a:r>
            <a:r>
              <a:rPr lang="en-US" dirty="0"/>
              <a:t>automation</a:t>
            </a:r>
          </a:p>
          <a:p>
            <a:r>
              <a:rPr lang="en-US" dirty="0"/>
              <a:t>New UF web design</a:t>
            </a:r>
          </a:p>
          <a:p>
            <a:r>
              <a:rPr lang="en-US" dirty="0"/>
              <a:t>T4 face to face workshops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to 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6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What concerns do you have?</a:t>
            </a:r>
          </a:p>
          <a:p>
            <a:r>
              <a:rPr lang="en-US" dirty="0" smtClean="0"/>
              <a:t>What can we do to help?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11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ange_blu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539B"/>
      </a:accent1>
      <a:accent2>
        <a:srgbClr val="F47836"/>
      </a:accent2>
      <a:accent3>
        <a:srgbClr val="F47836"/>
      </a:accent3>
      <a:accent4>
        <a:srgbClr val="00539B"/>
      </a:accent4>
      <a:accent5>
        <a:srgbClr val="00539B"/>
      </a:accent5>
      <a:accent6>
        <a:srgbClr val="00539B"/>
      </a:accent6>
      <a:hlink>
        <a:srgbClr val="F47836"/>
      </a:hlink>
      <a:folHlink>
        <a:srgbClr val="00539B"/>
      </a:folHlink>
    </a:clrScheme>
    <a:fontScheme name="uf:palintino">
      <a:majorFont>
        <a:latin typeface="Palatino Linotype"/>
        <a:ea typeface=""/>
        <a:cs typeface=""/>
      </a:majorFont>
      <a:minorFont>
        <a:latin typeface="Century Gothic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81EF52A42C124E9E90071144396471" ma:contentTypeVersion="13" ma:contentTypeDescription="Create a new document." ma:contentTypeScope="" ma:versionID="4fccddc8f3c3420fbfb6bdb4617c277c">
  <xsd:schema xmlns:xsd="http://www.w3.org/2001/XMLSchema" xmlns:xs="http://www.w3.org/2001/XMLSchema" xmlns:p="http://schemas.microsoft.com/office/2006/metadata/properties" xmlns:ns1="http://schemas.microsoft.com/sharepoint/v3" xmlns:ns2="b8498eec-3f5c-49f4-8c6f-984af9299ba8" xmlns:ns3="a5ecbd92-e1f3-4147-a592-613f5a8b7438" targetNamespace="http://schemas.microsoft.com/office/2006/metadata/properties" ma:root="true" ma:fieldsID="5ebbc8c7017c16c33484572380c68053" ns1:_="" ns2:_="" ns3:_="">
    <xsd:import namespace="http://schemas.microsoft.com/sharepoint/v3"/>
    <xsd:import namespace="b8498eec-3f5c-49f4-8c6f-984af9299ba8"/>
    <xsd:import namespace="a5ecbd92-e1f3-4147-a592-613f5a8b74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atingCount" minOccurs="0"/>
                <xsd:element ref="ns2:All_x0020_Managed_x0020_MetadataTaxHTField0" minOccurs="0"/>
                <xsd:element ref="ns2:TaxCatchAll" minOccurs="0"/>
                <xsd:element ref="ns3:eae21c9f634547f3ad4824d6d210ff17" minOccurs="0"/>
                <xsd:element ref="ns3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atingCount" ma:index="11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98eec-3f5c-49f4-8c6f-984af9299ba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ll_x0020_Managed_x0020_MetadataTaxHTField0" ma:index="13" nillable="true" ma:taxonomy="true" ma:internalName="All_x0020_Managed_x0020_MetadataTaxHTField0" ma:taxonomyFieldName="All_x0020_Managed_x0020_Metadata" ma:displayName="All Managed Metadata" ma:readOnly="false" ma:default="" ma:fieldId="{55d5d272-9e88-440d-be52-b913b741349b}" ma:taxonomyMulti="true" ma:sspId="71b86df1-7390-4c97-bba4-fb0a03386285" ma:termSetId="b99652f4-a0b8-4864-91cc-a8de3c7bf4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9621e44-c326-46cf-b90c-60588f1a0f66}" ma:internalName="TaxCatchAll" ma:showField="CatchAllData" ma:web="b8498eec-3f5c-49f4-8c6f-984af9299b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cbd92-e1f3-4147-a592-613f5a8b7438" elementFormDefault="qualified">
    <xsd:import namespace="http://schemas.microsoft.com/office/2006/documentManagement/types"/>
    <xsd:import namespace="http://schemas.microsoft.com/office/infopath/2007/PartnerControls"/>
    <xsd:element name="eae21c9f634547f3ad4824d6d210ff17" ma:index="16" nillable="true" ma:taxonomy="true" ma:internalName="eae21c9f634547f3ad4824d6d210ff17" ma:taxonomyFieldName="All_x0020_Open_x0020_Metadata" ma:displayName="All Open Metadata" ma:default="" ma:fieldId="{eae21c9f-6345-47f3-ad48-24d6d210ff17}" ma:taxonomyMulti="true" ma:sspId="71b86df1-7390-4c97-bba4-fb0a03386285" ma:termSetId="57e79623-b9a6-4984-8ecf-bd74bb42dd1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escription0" ma:index="17" nillable="true" ma:displayName="Description" ma:internalName="Description0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8498eec-3f5c-49f4-8c6f-984af9299ba8">ENTSYS-267-23239</_dlc_DocId>
    <_dlc_DocIdUrl xmlns="b8498eec-3f5c-49f4-8c6f-984af9299ba8">
      <Url>https://connect.ufl.edu/es/ESDocumentCenter/_layouts/DocIdRedir.aspx?ID=ENTSYS-267-23239</Url>
      <Description>ENTSYS-267-23239</Description>
    </_dlc_DocIdUrl>
    <All_x0020_Managed_x0020_MetadataTaxHTField0 xmlns="b8498eec-3f5c-49f4-8c6f-984af9299ba8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</TermName>
          <TermId xmlns="http://schemas.microsoft.com/office/infopath/2007/PartnerControls">29e4485b-966b-4384-9e09-6eb291753c74</TermId>
        </TermInfo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61bf70a9-d531-46a0-8187-43d0f83ae578</TermId>
        </TermInfo>
        <TermInfo xmlns="http://schemas.microsoft.com/office/infopath/2007/PartnerControls">
          <TermName xmlns="http://schemas.microsoft.com/office/infopath/2007/PartnerControls">Microsoft</TermName>
          <TermId xmlns="http://schemas.microsoft.com/office/infopath/2007/PartnerControls">94410ac6-e4a3-49c4-8c9d-0e378caf9aac</TermId>
        </TermInfo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cb914b8b-e745-4b86-b8ef-9704b6d3bb5c</TermId>
        </TermInfo>
      </Terms>
    </All_x0020_Managed_x0020_MetadataTaxHTField0>
    <eae21c9f634547f3ad4824d6d210ff17 xmlns="a5ecbd92-e1f3-4147-a592-613f5a8b7438">
      <Terms xmlns="http://schemas.microsoft.com/office/infopath/2007/PartnerControls"/>
    </eae21c9f634547f3ad4824d6d210ff17>
    <TaxCatchAll xmlns="b8498eec-3f5c-49f4-8c6f-984af9299ba8">
      <Value>87</Value>
      <Value>129</Value>
      <Value>159</Value>
      <Value>59</Value>
    </TaxCatchAll>
    <Description0 xmlns="a5ecbd92-e1f3-4147-a592-613f5a8b7438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409449-7189-43F2-AAA3-2C0E1C9B9B4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0478DBF-084E-48BB-9EBD-CB18459EAF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8498eec-3f5c-49f4-8c6f-984af9299ba8"/>
    <ds:schemaRef ds:uri="a5ecbd92-e1f3-4147-a592-613f5a8b74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B64D8F-1FAA-49FE-8755-3425287E8F4B}">
  <ds:schemaRefs>
    <ds:schemaRef ds:uri="http://schemas.microsoft.com/office/2006/documentManagement/types"/>
    <ds:schemaRef ds:uri="http://www.w3.org/XML/1998/namespace"/>
    <ds:schemaRef ds:uri="b8498eec-3f5c-49f4-8c6f-984af9299ba8"/>
    <ds:schemaRef ds:uri="http://purl.org/dc/elements/1.1/"/>
    <ds:schemaRef ds:uri="http://purl.org/dc/dcmitype/"/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5ecbd92-e1f3-4147-a592-613f5a8b7438"/>
  </ds:schemaRefs>
</ds:datastoreItem>
</file>

<file path=customXml/itemProps4.xml><?xml version="1.0" encoding="utf-8"?>
<ds:datastoreItem xmlns:ds="http://schemas.openxmlformats.org/officeDocument/2006/customXml" ds:itemID="{44BB2509-8C42-4407-89DE-2A3EFC1C9F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20202</TotalTime>
  <Words>213</Words>
  <Application>Microsoft Office PowerPoint</Application>
  <PresentationFormat>On-screen Show (4:3)</PresentationFormat>
  <Paragraphs>62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Web Content Management   </vt:lpstr>
      <vt:lpstr>Agenda</vt:lpstr>
      <vt:lpstr>Service Overview</vt:lpstr>
      <vt:lpstr>Where we are now… </vt:lpstr>
      <vt:lpstr>Future Improvements</vt:lpstr>
      <vt:lpstr>T4 Stats</vt:lpstr>
      <vt:lpstr>What is to come…</vt:lpstr>
      <vt:lpstr>What is to come</vt:lpstr>
      <vt:lpstr>Q&amp;A</vt:lpstr>
      <vt:lpstr>Feedback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 for all UFIT Units V.1</dc:title>
  <dc:creator>Cason,Wendy J</dc:creator>
  <cp:lastModifiedBy>Vega, Brandon</cp:lastModifiedBy>
  <cp:revision>203</cp:revision>
  <cp:lastPrinted>2014-04-16T02:27:22Z</cp:lastPrinted>
  <dcterms:created xsi:type="dcterms:W3CDTF">2012-05-15T19:39:03Z</dcterms:created>
  <dcterms:modified xsi:type="dcterms:W3CDTF">2015-04-09T13:22:37Z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3d5c42b8-2ed8-449d-8ac3-9db31119f305</vt:lpwstr>
  </property>
  <property fmtid="{D5CDD505-2E9C-101B-9397-08002B2CF9AE}" pid="3" name="ContentTypeId">
    <vt:lpwstr>0x010100BE81EF52A42C124E9E90071144396471</vt:lpwstr>
  </property>
  <property fmtid="{D5CDD505-2E9C-101B-9397-08002B2CF9AE}" pid="4" name="All Open Metadata">
    <vt:lpwstr/>
  </property>
  <property fmtid="{D5CDD505-2E9C-101B-9397-08002B2CF9AE}" pid="5" name="All Managed Metadata">
    <vt:lpwstr>59;#All|29e4485b-966b-4384-9e09-6eb291753c74;#87;#Template|61bf70a9-d531-46a0-8187-43d0f83ae578;#129;#Microsoft|94410ac6-e4a3-49c4-8c9d-0e378caf9aac;#159;#PowerPoint|cb914b8b-e745-4b86-b8ef-9704b6d3bb5c</vt:lpwstr>
  </property>
  <property fmtid="{D5CDD505-2E9C-101B-9397-08002B2CF9AE}" pid="6" name="TaxCatchAll">
    <vt:lpwstr>87;#Template|61bf70a9-d531-46a0-8187-43d0f83ae578;#129;#Microsoft|94410ac6-e4a3-49c4-8c9d-0e378caf9aac;#159;#PowerPoint|cb914b8b-e745-4b86-b8ef-9704b6d3bb5c;#59;#All|29e4485b-966b-4384-9e09-6eb291753c74</vt:lpwstr>
  </property>
</Properties>
</file>