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26"/>
  </p:notesMasterIdLst>
  <p:handoutMasterIdLst>
    <p:handoutMasterId r:id="rId27"/>
  </p:handoutMasterIdLst>
  <p:sldIdLst>
    <p:sldId id="257" r:id="rId6"/>
    <p:sldId id="275" r:id="rId7"/>
    <p:sldId id="315" r:id="rId8"/>
    <p:sldId id="322" r:id="rId9"/>
    <p:sldId id="323" r:id="rId10"/>
    <p:sldId id="321" r:id="rId11"/>
    <p:sldId id="318" r:id="rId12"/>
    <p:sldId id="324" r:id="rId13"/>
    <p:sldId id="317" r:id="rId14"/>
    <p:sldId id="319" r:id="rId15"/>
    <p:sldId id="320" r:id="rId16"/>
    <p:sldId id="325" r:id="rId17"/>
    <p:sldId id="326" r:id="rId18"/>
    <p:sldId id="328" r:id="rId19"/>
    <p:sldId id="330" r:id="rId20"/>
    <p:sldId id="316" r:id="rId21"/>
    <p:sldId id="312" r:id="rId22"/>
    <p:sldId id="313" r:id="rId23"/>
    <p:sldId id="327" r:id="rId24"/>
    <p:sldId id="33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5" autoAdjust="0"/>
    <p:restoredTop sz="97368" autoAdjust="0"/>
  </p:normalViewPr>
  <p:slideViewPr>
    <p:cSldViewPr>
      <p:cViewPr varScale="1">
        <p:scale>
          <a:sx n="84" d="100"/>
          <a:sy n="84" d="100"/>
        </p:scale>
        <p:origin x="-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2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724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724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07619296-01A2-4BC9-87FA-1D135276B5C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4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4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6E347CD1-03EB-4947-A973-CA508248FD1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r">
              <a:defRPr sz="1200"/>
            </a:lvl1pPr>
          </a:lstStyle>
          <a:p>
            <a:fld id="{992B1E8E-7F94-406A-8F60-4875E82A81BA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7" tIns="46402" rIns="92807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07" tIns="46402" rIns="92807" bIns="464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88C2876C-88C9-4B02-A966-7539C113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5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5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9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84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4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7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8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56" indent="-173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0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876C-88C9-4B02-A966-7539C1130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>
              <a:defRPr sz="4800" b="1">
                <a:solidFill>
                  <a:srgbClr val="00539B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553200" y="4800600"/>
            <a:ext cx="1920240" cy="3657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extLst/>
          </a:lstStyle>
          <a:p>
            <a:fld id="{42F1F1E9-2AB1-44B4-980C-25193A48E369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21" name="Rectangle 1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03429"/>
            <a:ext cx="2286000" cy="204342"/>
          </a:xfrm>
          <a:prstGeom prst="rect">
            <a:avLst/>
          </a:prstGeom>
        </p:spPr>
      </p:pic>
      <p:sp>
        <p:nvSpPr>
          <p:cNvPr id="2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391400" y="655022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www.it.ufl.edu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/>
        </p:spPr>
        <p:txBody>
          <a:bodyPr rtlCol="0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1250"/>
          </a:xfrm>
        </p:spPr>
        <p:txBody>
          <a:bodyPr anchor="ctr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03429"/>
            <a:ext cx="2286000" cy="20434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391400" y="655022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www.it.ufl.edu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03429"/>
            <a:ext cx="2286000" cy="2043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1400" y="655022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www.it.ufl.edu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0539B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notesSlide" Target="../notesSlides/notesSlide1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onvega@ufl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cobp@uf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What is ONE.UF?</a:t>
            </a:r>
          </a:p>
          <a:p>
            <a:r>
              <a:rPr lang="en-US" dirty="0" smtClean="0"/>
              <a:t>Current State</a:t>
            </a:r>
          </a:p>
          <a:p>
            <a:r>
              <a:rPr lang="en-US" dirty="0" smtClean="0"/>
              <a:t>Future State</a:t>
            </a:r>
          </a:p>
          <a:p>
            <a:pPr marL="109728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 descr="one.uf-icon-no-dropshadow-or-gradi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17396"/>
            <a:ext cx="369570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57200" y="5181600"/>
            <a:ext cx="83058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“ONE.UF will eliminate obstacles and enable access to services through a consistent, integrated and intuitive user experience built around customer needs.”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3750" y="6064940"/>
            <a:ext cx="281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00"/>
                </a:solidFill>
              </a:rPr>
              <a:t>4/9/2015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2514600" cy="111283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91"/>
            <a:ext cx="9349296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0" y="-1000125"/>
            <a:ext cx="10477500" cy="88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3124200" cy="4525963"/>
          </a:xfrm>
        </p:spPr>
        <p:txBody>
          <a:bodyPr/>
          <a:lstStyle/>
          <a:p>
            <a:r>
              <a:rPr lang="en-US" dirty="0" smtClean="0"/>
              <a:t>Dashboard</a:t>
            </a:r>
          </a:p>
          <a:p>
            <a:r>
              <a:rPr lang="en-US" dirty="0" smtClean="0"/>
              <a:t>Time Approvals</a:t>
            </a:r>
          </a:p>
          <a:p>
            <a:r>
              <a:rPr lang="en-US" dirty="0" smtClean="0"/>
              <a:t>News 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Schedule of Courses</a:t>
            </a:r>
          </a:p>
          <a:p>
            <a:r>
              <a:rPr lang="en-US" dirty="0" err="1" smtClean="0"/>
              <a:t>myIT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581400" y="1499559"/>
            <a:ext cx="5506552" cy="4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28600" y="152400"/>
            <a:ext cx="8686800" cy="64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304800"/>
            <a:ext cx="9135949" cy="60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18" y="90757"/>
            <a:ext cx="4211182" cy="64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9" name="Straight Connector 3808" hidden="1"/>
          <p:cNvCxnSpPr/>
          <p:nvPr>
            <p:custDataLst>
              <p:tags r:id="rId2"/>
            </p:custDataLst>
          </p:nvPr>
        </p:nvCxnSpPr>
        <p:spPr>
          <a:xfrm>
            <a:off x="7442662" y="2665571"/>
            <a:ext cx="0" cy="26221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7" name="Straight Connector 3806" hidden="1"/>
          <p:cNvCxnSpPr/>
          <p:nvPr>
            <p:custDataLst>
              <p:tags r:id="rId3"/>
            </p:custDataLst>
          </p:nvPr>
        </p:nvCxnSpPr>
        <p:spPr>
          <a:xfrm>
            <a:off x="5870633" y="2665571"/>
            <a:ext cx="0" cy="26221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5" name="Straight Connector 3804"/>
          <p:cNvCxnSpPr/>
          <p:nvPr>
            <p:custDataLst>
              <p:tags r:id="rId4"/>
            </p:custDataLst>
          </p:nvPr>
        </p:nvCxnSpPr>
        <p:spPr>
          <a:xfrm>
            <a:off x="1273175" y="5389344"/>
            <a:ext cx="4597458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" name="Rectangle 3790"/>
          <p:cNvSpPr/>
          <p:nvPr>
            <p:custDataLst>
              <p:tags r:id="rId5"/>
            </p:custDataLst>
          </p:nvPr>
        </p:nvSpPr>
        <p:spPr>
          <a:xfrm>
            <a:off x="5870633" y="5287744"/>
            <a:ext cx="1572029" cy="203200"/>
          </a:xfrm>
          <a:prstGeom prst="rect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88" name="Straight Connector 3787" hidden="1"/>
          <p:cNvCxnSpPr/>
          <p:nvPr>
            <p:custDataLst>
              <p:tags r:id="rId6"/>
            </p:custDataLst>
          </p:nvPr>
        </p:nvCxnSpPr>
        <p:spPr>
          <a:xfrm>
            <a:off x="6930044" y="2665571"/>
            <a:ext cx="0" cy="22919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6" name="Straight Connector 3785" hidden="1"/>
          <p:cNvCxnSpPr/>
          <p:nvPr>
            <p:custDataLst>
              <p:tags r:id="rId7"/>
            </p:custDataLst>
          </p:nvPr>
        </p:nvCxnSpPr>
        <p:spPr>
          <a:xfrm>
            <a:off x="5340927" y="2665571"/>
            <a:ext cx="0" cy="22919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4" name="Straight Connector 3783"/>
          <p:cNvCxnSpPr/>
          <p:nvPr>
            <p:custDataLst>
              <p:tags r:id="rId8"/>
            </p:custDataLst>
          </p:nvPr>
        </p:nvCxnSpPr>
        <p:spPr>
          <a:xfrm>
            <a:off x="1017588" y="5059144"/>
            <a:ext cx="4323340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0" name="Rectangle 3769"/>
          <p:cNvSpPr/>
          <p:nvPr>
            <p:custDataLst>
              <p:tags r:id="rId9"/>
            </p:custDataLst>
          </p:nvPr>
        </p:nvSpPr>
        <p:spPr>
          <a:xfrm>
            <a:off x="5340927" y="4957544"/>
            <a:ext cx="1589117" cy="203200"/>
          </a:xfrm>
          <a:prstGeom prst="rect">
            <a:avLst/>
          </a:prstGeom>
          <a:solidFill>
            <a:schemeClr val="accent3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7" name="Straight Connector 3766" hidden="1"/>
          <p:cNvCxnSpPr/>
          <p:nvPr>
            <p:custDataLst>
              <p:tags r:id="rId10"/>
            </p:custDataLst>
          </p:nvPr>
        </p:nvCxnSpPr>
        <p:spPr>
          <a:xfrm>
            <a:off x="6400338" y="2665571"/>
            <a:ext cx="0" cy="19617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5" name="Straight Connector 3764" hidden="1"/>
          <p:cNvCxnSpPr/>
          <p:nvPr>
            <p:custDataLst>
              <p:tags r:id="rId11"/>
            </p:custDataLst>
          </p:nvPr>
        </p:nvCxnSpPr>
        <p:spPr>
          <a:xfrm>
            <a:off x="5033356" y="2665571"/>
            <a:ext cx="0" cy="19617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3" name="Straight Connector 3762"/>
          <p:cNvCxnSpPr/>
          <p:nvPr>
            <p:custDataLst>
              <p:tags r:id="rId12"/>
            </p:custDataLst>
          </p:nvPr>
        </p:nvCxnSpPr>
        <p:spPr>
          <a:xfrm>
            <a:off x="1031876" y="4728944"/>
            <a:ext cx="4001481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9" name="Rectangle 3748"/>
          <p:cNvSpPr/>
          <p:nvPr>
            <p:custDataLst>
              <p:tags r:id="rId13"/>
            </p:custDataLst>
          </p:nvPr>
        </p:nvSpPr>
        <p:spPr>
          <a:xfrm>
            <a:off x="5033356" y="4627344"/>
            <a:ext cx="1366982" cy="203200"/>
          </a:xfrm>
          <a:prstGeom prst="rect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46" name="Straight Connector 3745" hidden="1"/>
          <p:cNvCxnSpPr/>
          <p:nvPr>
            <p:custDataLst>
              <p:tags r:id="rId14"/>
            </p:custDataLst>
          </p:nvPr>
        </p:nvCxnSpPr>
        <p:spPr>
          <a:xfrm>
            <a:off x="5358015" y="2665571"/>
            <a:ext cx="0" cy="16315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4" name="Straight Connector 3743" hidden="1"/>
          <p:cNvCxnSpPr/>
          <p:nvPr>
            <p:custDataLst>
              <p:tags r:id="rId15"/>
            </p:custDataLst>
          </p:nvPr>
        </p:nvCxnSpPr>
        <p:spPr>
          <a:xfrm>
            <a:off x="3580938" y="2665571"/>
            <a:ext cx="0" cy="163157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2" name="Straight Connector 3741"/>
          <p:cNvCxnSpPr/>
          <p:nvPr>
            <p:custDataLst>
              <p:tags r:id="rId16"/>
            </p:custDataLst>
          </p:nvPr>
        </p:nvCxnSpPr>
        <p:spPr>
          <a:xfrm>
            <a:off x="942976" y="4398744"/>
            <a:ext cx="2637963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8" name="Rectangle 3727"/>
          <p:cNvSpPr/>
          <p:nvPr>
            <p:custDataLst>
              <p:tags r:id="rId17"/>
            </p:custDataLst>
          </p:nvPr>
        </p:nvSpPr>
        <p:spPr>
          <a:xfrm>
            <a:off x="3580938" y="4297144"/>
            <a:ext cx="1777077" cy="203200"/>
          </a:xfrm>
          <a:prstGeom prst="rect">
            <a:avLst/>
          </a:prstGeom>
          <a:solidFill>
            <a:schemeClr val="accent3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25" name="Straight Connector 3724" hidden="1"/>
          <p:cNvCxnSpPr/>
          <p:nvPr>
            <p:custDataLst>
              <p:tags r:id="rId18"/>
            </p:custDataLst>
          </p:nvPr>
        </p:nvCxnSpPr>
        <p:spPr>
          <a:xfrm>
            <a:off x="4828309" y="2665571"/>
            <a:ext cx="0" cy="126581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3" name="Straight Connector 3722" hidden="1"/>
          <p:cNvCxnSpPr/>
          <p:nvPr>
            <p:custDataLst>
              <p:tags r:id="rId19"/>
            </p:custDataLst>
          </p:nvPr>
        </p:nvCxnSpPr>
        <p:spPr>
          <a:xfrm>
            <a:off x="3256280" y="2665571"/>
            <a:ext cx="0" cy="126581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1" name="Straight Connector 3720"/>
          <p:cNvCxnSpPr/>
          <p:nvPr>
            <p:custDataLst>
              <p:tags r:id="rId20"/>
            </p:custDataLst>
          </p:nvPr>
        </p:nvCxnSpPr>
        <p:spPr>
          <a:xfrm>
            <a:off x="1727200" y="4032984"/>
            <a:ext cx="1529080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7" name="Rectangle 3706"/>
          <p:cNvSpPr/>
          <p:nvPr>
            <p:custDataLst>
              <p:tags r:id="rId21"/>
            </p:custDataLst>
          </p:nvPr>
        </p:nvSpPr>
        <p:spPr>
          <a:xfrm>
            <a:off x="3256280" y="3931384"/>
            <a:ext cx="1572029" cy="203200"/>
          </a:xfrm>
          <a:prstGeom prst="rect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4" name="Straight Connector 3703" hidden="1"/>
          <p:cNvCxnSpPr/>
          <p:nvPr>
            <p:custDataLst>
              <p:tags r:id="rId22"/>
            </p:custDataLst>
          </p:nvPr>
        </p:nvCxnSpPr>
        <p:spPr>
          <a:xfrm>
            <a:off x="3768898" y="2665571"/>
            <a:ext cx="0" cy="90005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2" name="Straight Connector 3701" hidden="1"/>
          <p:cNvCxnSpPr/>
          <p:nvPr>
            <p:custDataLst>
              <p:tags r:id="rId23"/>
            </p:custDataLst>
          </p:nvPr>
        </p:nvCxnSpPr>
        <p:spPr>
          <a:xfrm>
            <a:off x="2504440" y="2665571"/>
            <a:ext cx="0" cy="90005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0" name="Straight Connector 3699"/>
          <p:cNvCxnSpPr/>
          <p:nvPr>
            <p:custDataLst>
              <p:tags r:id="rId24"/>
            </p:custDataLst>
          </p:nvPr>
        </p:nvCxnSpPr>
        <p:spPr>
          <a:xfrm>
            <a:off x="547688" y="3667224"/>
            <a:ext cx="1956752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" name="Rectangle 3685"/>
          <p:cNvSpPr/>
          <p:nvPr>
            <p:custDataLst>
              <p:tags r:id="rId25"/>
            </p:custDataLst>
          </p:nvPr>
        </p:nvSpPr>
        <p:spPr>
          <a:xfrm>
            <a:off x="2504440" y="3565624"/>
            <a:ext cx="1264458" cy="203200"/>
          </a:xfrm>
          <a:prstGeom prst="rect">
            <a:avLst/>
          </a:prstGeom>
          <a:solidFill>
            <a:schemeClr val="accent3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83" name="Straight Connector 3682" hidden="1"/>
          <p:cNvCxnSpPr/>
          <p:nvPr>
            <p:custDataLst>
              <p:tags r:id="rId26"/>
            </p:custDataLst>
          </p:nvPr>
        </p:nvCxnSpPr>
        <p:spPr>
          <a:xfrm>
            <a:off x="4025207" y="2665571"/>
            <a:ext cx="0" cy="53429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1" name="Straight Connector 3680" hidden="1"/>
          <p:cNvCxnSpPr/>
          <p:nvPr>
            <p:custDataLst>
              <p:tags r:id="rId27"/>
            </p:custDataLst>
          </p:nvPr>
        </p:nvCxnSpPr>
        <p:spPr>
          <a:xfrm>
            <a:off x="1205807" y="2665571"/>
            <a:ext cx="0" cy="534293"/>
          </a:xfrm>
          <a:prstGeom prst="line">
            <a:avLst/>
          </a:prstGeom>
          <a:ln w="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9" name="Straight Connector 3678"/>
          <p:cNvCxnSpPr/>
          <p:nvPr>
            <p:custDataLst>
              <p:tags r:id="rId28"/>
            </p:custDataLst>
          </p:nvPr>
        </p:nvCxnSpPr>
        <p:spPr>
          <a:xfrm>
            <a:off x="952500" y="3301464"/>
            <a:ext cx="253307" cy="0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5" name="Rectangle 3664"/>
          <p:cNvSpPr/>
          <p:nvPr>
            <p:custDataLst>
              <p:tags r:id="rId29"/>
            </p:custDataLst>
          </p:nvPr>
        </p:nvSpPr>
        <p:spPr>
          <a:xfrm>
            <a:off x="1205807" y="3199864"/>
            <a:ext cx="2819400" cy="203200"/>
          </a:xfrm>
          <a:prstGeom prst="rect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>
            <a:outerShdw blurRad="44450">
              <a:scrgbClr r="0" g="0" b="0">
                <a:alpha val="30000"/>
              </a:scrgb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rgbClr val="FF0000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2"/>
          <p:cNvSpPr txBox="1">
            <a:spLocks/>
          </p:cNvSpPr>
          <p:nvPr/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539B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633" name="Rectangle 3632"/>
          <p:cNvSpPr/>
          <p:nvPr>
            <p:custDataLst>
              <p:tags r:id="rId30"/>
            </p:custDataLst>
          </p:nvPr>
        </p:nvSpPr>
        <p:spPr>
          <a:xfrm>
            <a:off x="1188720" y="2284571"/>
            <a:ext cx="6766560" cy="381000"/>
          </a:xfrm>
          <a:prstGeom prst="rect">
            <a:avLst/>
          </a:prstGeom>
          <a:gradFill flip="none" rotWithShape="1">
            <a:gsLst>
              <a:gs pos="10000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55000" cap="flat" cmpd="thickThin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xmlns="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5" name="TextBox 3634"/>
          <p:cNvSpPr txBox="1"/>
          <p:nvPr>
            <p:custDataLst>
              <p:tags r:id="rId31"/>
            </p:custDataLst>
          </p:nvPr>
        </p:nvSpPr>
        <p:spPr>
          <a:xfrm>
            <a:off x="643698" y="2284571"/>
            <a:ext cx="545022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schemeClr val="accent3"/>
                </a:solidFill>
              </a:rPr>
              <a:t>2014</a:t>
            </a:r>
            <a:endParaRPr lang="en-US" sz="1000" b="1">
              <a:solidFill>
                <a:schemeClr val="accent3"/>
              </a:solidFill>
            </a:endParaRPr>
          </a:p>
        </p:txBody>
      </p:sp>
      <p:sp>
        <p:nvSpPr>
          <p:cNvPr id="3637" name="TextBox 3636"/>
          <p:cNvSpPr txBox="1"/>
          <p:nvPr>
            <p:custDataLst>
              <p:tags r:id="rId32"/>
            </p:custDataLst>
          </p:nvPr>
        </p:nvSpPr>
        <p:spPr>
          <a:xfrm>
            <a:off x="1188720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Dec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639" name="Straight Connector 3638"/>
          <p:cNvCxnSpPr/>
          <p:nvPr>
            <p:custDataLst>
              <p:tags r:id="rId33"/>
            </p:custDataLst>
          </p:nvPr>
        </p:nvCxnSpPr>
        <p:spPr>
          <a:xfrm>
            <a:off x="2248131" y="234807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0" name="TextBox 3639"/>
          <p:cNvSpPr txBox="1"/>
          <p:nvPr>
            <p:custDataLst>
              <p:tags r:id="rId34"/>
            </p:custDataLst>
          </p:nvPr>
        </p:nvSpPr>
        <p:spPr>
          <a:xfrm>
            <a:off x="2248131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Feb
2015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642" name="Straight Connector 3641"/>
          <p:cNvCxnSpPr/>
          <p:nvPr>
            <p:custDataLst>
              <p:tags r:id="rId35"/>
            </p:custDataLst>
          </p:nvPr>
        </p:nvCxnSpPr>
        <p:spPr>
          <a:xfrm>
            <a:off x="3256280" y="234807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3" name="TextBox 3642"/>
          <p:cNvSpPr txBox="1"/>
          <p:nvPr>
            <p:custDataLst>
              <p:tags r:id="rId36"/>
            </p:custDataLst>
          </p:nvPr>
        </p:nvSpPr>
        <p:spPr>
          <a:xfrm>
            <a:off x="3256280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Apr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645" name="Straight Connector 3644"/>
          <p:cNvCxnSpPr/>
          <p:nvPr>
            <p:custDataLst>
              <p:tags r:id="rId37"/>
            </p:custDataLst>
          </p:nvPr>
        </p:nvCxnSpPr>
        <p:spPr>
          <a:xfrm>
            <a:off x="4298604" y="234807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6" name="TextBox 3645"/>
          <p:cNvSpPr txBox="1"/>
          <p:nvPr>
            <p:custDataLst>
              <p:tags r:id="rId38"/>
            </p:custDataLst>
          </p:nvPr>
        </p:nvSpPr>
        <p:spPr>
          <a:xfrm>
            <a:off x="4298604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Jun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648" name="Straight Connector 3647"/>
          <p:cNvCxnSpPr/>
          <p:nvPr>
            <p:custDataLst>
              <p:tags r:id="rId39"/>
            </p:custDataLst>
          </p:nvPr>
        </p:nvCxnSpPr>
        <p:spPr>
          <a:xfrm>
            <a:off x="5340927" y="234807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9" name="TextBox 3648"/>
          <p:cNvSpPr txBox="1"/>
          <p:nvPr>
            <p:custDataLst>
              <p:tags r:id="rId40"/>
            </p:custDataLst>
          </p:nvPr>
        </p:nvSpPr>
        <p:spPr>
          <a:xfrm>
            <a:off x="5340927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Aug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651" name="Straight Connector 3650"/>
          <p:cNvCxnSpPr/>
          <p:nvPr>
            <p:custDataLst>
              <p:tags r:id="rId41"/>
            </p:custDataLst>
          </p:nvPr>
        </p:nvCxnSpPr>
        <p:spPr>
          <a:xfrm>
            <a:off x="6383251" y="234807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2" name="TextBox 3651"/>
          <p:cNvSpPr txBox="1"/>
          <p:nvPr>
            <p:custDataLst>
              <p:tags r:id="rId42"/>
            </p:custDataLst>
          </p:nvPr>
        </p:nvSpPr>
        <p:spPr>
          <a:xfrm>
            <a:off x="6383251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Oct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654" name="Straight Connector 3653"/>
          <p:cNvCxnSpPr/>
          <p:nvPr>
            <p:custDataLst>
              <p:tags r:id="rId43"/>
            </p:custDataLst>
          </p:nvPr>
        </p:nvCxnSpPr>
        <p:spPr>
          <a:xfrm>
            <a:off x="7425575" y="234807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5" name="TextBox 3654"/>
          <p:cNvSpPr txBox="1"/>
          <p:nvPr>
            <p:custDataLst>
              <p:tags r:id="rId44"/>
            </p:custDataLst>
          </p:nvPr>
        </p:nvSpPr>
        <p:spPr>
          <a:xfrm>
            <a:off x="7425575" y="2284571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Dec</a:t>
            </a:r>
            <a:endParaRPr 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657" name="TextBox 3656"/>
          <p:cNvSpPr txBox="1"/>
          <p:nvPr>
            <p:custDataLst>
              <p:tags r:id="rId45"/>
            </p:custDataLst>
          </p:nvPr>
        </p:nvSpPr>
        <p:spPr>
          <a:xfrm>
            <a:off x="7955280" y="2284571"/>
            <a:ext cx="545022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schemeClr val="accent3"/>
                </a:solidFill>
              </a:rPr>
              <a:t>2015</a:t>
            </a:r>
            <a:endParaRPr lang="en-US" sz="1000" b="1">
              <a:solidFill>
                <a:schemeClr val="accent3"/>
              </a:solidFill>
            </a:endParaRPr>
          </a:p>
        </p:txBody>
      </p:sp>
      <p:sp>
        <p:nvSpPr>
          <p:cNvPr id="3659" name="Rectangle 3658"/>
          <p:cNvSpPr/>
          <p:nvPr>
            <p:custDataLst>
              <p:tags r:id="rId46"/>
            </p:custDataLst>
          </p:nvPr>
        </p:nvSpPr>
        <p:spPr>
          <a:xfrm>
            <a:off x="1188720" y="2602071"/>
            <a:ext cx="2092267" cy="63500"/>
          </a:xfrm>
          <a:prstGeom prst="rect">
            <a:avLst/>
          </a:prstGeom>
          <a:solidFill>
            <a:srgbClr val="FF0000">
              <a:alpha val="75000"/>
            </a:srgbClr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88900" h="3810"/>
          </a:sp3d>
          <a:extLst>
            <a:ext uri="{91240B29-F687-4f45-9708-019B960494DF}">
              <a14:hiddenLine xmlns:a14="http://schemas.microsoft.com/office/drawing/2010/main" xmlns="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1" name="Isosceles Triangle 3660"/>
          <p:cNvSpPr/>
          <p:nvPr>
            <p:custDataLst>
              <p:tags r:id="rId47"/>
            </p:custDataLst>
          </p:nvPr>
        </p:nvSpPr>
        <p:spPr>
          <a:xfrm>
            <a:off x="3209867" y="2652871"/>
            <a:ext cx="127000" cy="139700"/>
          </a:xfrm>
          <a:prstGeom prst="triangle">
            <a:avLst/>
          </a:prstGeom>
          <a:solidFill>
            <a:srgbClr val="FF0000"/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2" name="TextBox 3661"/>
          <p:cNvSpPr txBox="1"/>
          <p:nvPr>
            <p:custDataLst>
              <p:tags r:id="rId48"/>
            </p:custDataLst>
          </p:nvPr>
        </p:nvSpPr>
        <p:spPr>
          <a:xfrm>
            <a:off x="3158752" y="2824321"/>
            <a:ext cx="229230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/>
                </a:solidFill>
              </a:rPr>
              <a:t>Today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668" name="TextBox 3667"/>
          <p:cNvSpPr txBox="1"/>
          <p:nvPr>
            <p:custDataLst>
              <p:tags r:id="rId49"/>
            </p:custDataLst>
          </p:nvPr>
        </p:nvSpPr>
        <p:spPr>
          <a:xfrm>
            <a:off x="203200" y="3164304"/>
            <a:ext cx="965316" cy="27432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Schedule of Courses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671" name="TextBox 3670"/>
          <p:cNvSpPr txBox="1"/>
          <p:nvPr>
            <p:custDataLst>
              <p:tags r:id="rId50"/>
            </p:custDataLst>
          </p:nvPr>
        </p:nvSpPr>
        <p:spPr>
          <a:xfrm>
            <a:off x="4025207" y="3255744"/>
            <a:ext cx="639763" cy="9144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Dec 2 - May 15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673" name="TextBox 3672" hidden="1"/>
          <p:cNvSpPr txBox="1"/>
          <p:nvPr>
            <p:custDataLst>
              <p:tags r:id="rId51"/>
            </p:custDataLst>
          </p:nvPr>
        </p:nvSpPr>
        <p:spPr>
          <a:xfrm>
            <a:off x="12700" y="12700"/>
            <a:ext cx="65" cy="9233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676" name="TextBox 3675"/>
          <p:cNvSpPr txBox="1"/>
          <p:nvPr>
            <p:custDataLst>
              <p:tags r:id="rId52"/>
            </p:custDataLst>
          </p:nvPr>
        </p:nvSpPr>
        <p:spPr>
          <a:xfrm>
            <a:off x="1205807" y="3199863"/>
            <a:ext cx="2819400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119 days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689" name="TextBox 3688"/>
          <p:cNvSpPr txBox="1"/>
          <p:nvPr>
            <p:custDataLst>
              <p:tags r:id="rId53"/>
            </p:custDataLst>
          </p:nvPr>
        </p:nvSpPr>
        <p:spPr>
          <a:xfrm>
            <a:off x="203200" y="3598644"/>
            <a:ext cx="321252" cy="13716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MyIT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692" name="TextBox 3691"/>
          <p:cNvSpPr txBox="1"/>
          <p:nvPr>
            <p:custDataLst>
              <p:tags r:id="rId54"/>
            </p:custDataLst>
          </p:nvPr>
        </p:nvSpPr>
        <p:spPr>
          <a:xfrm>
            <a:off x="3768898" y="3613884"/>
            <a:ext cx="730250" cy="10668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700" smtClean="0">
                <a:solidFill>
                  <a:schemeClr val="tx2"/>
                </a:solidFill>
              </a:rPr>
              <a:t>Feb 16 - Apr 30</a:t>
            </a:r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3694" name="TextBox 3693" hidden="1"/>
          <p:cNvSpPr txBox="1"/>
          <p:nvPr>
            <p:custDataLst>
              <p:tags r:id="rId55"/>
            </p:custDataLst>
          </p:nvPr>
        </p:nvSpPr>
        <p:spPr>
          <a:xfrm>
            <a:off x="12700" y="12700"/>
            <a:ext cx="65" cy="10772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3697" name="TextBox 3696"/>
          <p:cNvSpPr txBox="1"/>
          <p:nvPr>
            <p:custDataLst>
              <p:tags r:id="rId56"/>
            </p:custDataLst>
          </p:nvPr>
        </p:nvSpPr>
        <p:spPr>
          <a:xfrm>
            <a:off x="2504439" y="3565624"/>
            <a:ext cx="1264458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700" smtClean="0">
                <a:solidFill>
                  <a:schemeClr val="tx2"/>
                </a:solidFill>
              </a:rPr>
              <a:t>54 days</a:t>
            </a:r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3710" name="TextBox 3709"/>
          <p:cNvSpPr txBox="1"/>
          <p:nvPr>
            <p:custDataLst>
              <p:tags r:id="rId57"/>
            </p:custDataLst>
          </p:nvPr>
        </p:nvSpPr>
        <p:spPr>
          <a:xfrm>
            <a:off x="203200" y="3895824"/>
            <a:ext cx="1473844" cy="27432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Notifications, Preferences, Personalization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713" name="TextBox 3712"/>
          <p:cNvSpPr txBox="1"/>
          <p:nvPr>
            <p:custDataLst>
              <p:tags r:id="rId58"/>
            </p:custDataLst>
          </p:nvPr>
        </p:nvSpPr>
        <p:spPr>
          <a:xfrm>
            <a:off x="4828309" y="3979644"/>
            <a:ext cx="585788" cy="10668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700" smtClean="0">
                <a:solidFill>
                  <a:schemeClr val="tx2"/>
                </a:solidFill>
              </a:rPr>
              <a:t>Apr 1 - Jul 1</a:t>
            </a:r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3715" name="TextBox 3714" hidden="1"/>
          <p:cNvSpPr txBox="1"/>
          <p:nvPr>
            <p:custDataLst>
              <p:tags r:id="rId59"/>
            </p:custDataLst>
          </p:nvPr>
        </p:nvSpPr>
        <p:spPr>
          <a:xfrm>
            <a:off x="12700" y="12700"/>
            <a:ext cx="65" cy="10772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3718" name="TextBox 3717"/>
          <p:cNvSpPr txBox="1"/>
          <p:nvPr>
            <p:custDataLst>
              <p:tags r:id="rId60"/>
            </p:custDataLst>
          </p:nvPr>
        </p:nvSpPr>
        <p:spPr>
          <a:xfrm>
            <a:off x="3256280" y="3931384"/>
            <a:ext cx="1572029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700" smtClean="0">
                <a:solidFill>
                  <a:schemeClr val="bg2"/>
                </a:solidFill>
              </a:rPr>
              <a:t>66 days</a:t>
            </a:r>
            <a:endParaRPr lang="en-US" sz="700">
              <a:solidFill>
                <a:schemeClr val="bg2"/>
              </a:solidFill>
            </a:endParaRPr>
          </a:p>
        </p:txBody>
      </p:sp>
      <p:sp>
        <p:nvSpPr>
          <p:cNvPr id="3731" name="TextBox 3730"/>
          <p:cNvSpPr txBox="1"/>
          <p:nvPr>
            <p:custDataLst>
              <p:tags r:id="rId61"/>
            </p:custDataLst>
          </p:nvPr>
        </p:nvSpPr>
        <p:spPr>
          <a:xfrm>
            <a:off x="203200" y="4330164"/>
            <a:ext cx="749300" cy="13716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Registration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734" name="TextBox 3733"/>
          <p:cNvSpPr txBox="1"/>
          <p:nvPr>
            <p:custDataLst>
              <p:tags r:id="rId62"/>
            </p:custDataLst>
          </p:nvPr>
        </p:nvSpPr>
        <p:spPr>
          <a:xfrm>
            <a:off x="5358015" y="4353024"/>
            <a:ext cx="606425" cy="9144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Apr 20 - Aug 1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36" name="TextBox 3735" hidden="1"/>
          <p:cNvSpPr txBox="1"/>
          <p:nvPr>
            <p:custDataLst>
              <p:tags r:id="rId63"/>
            </p:custDataLst>
          </p:nvPr>
        </p:nvSpPr>
        <p:spPr>
          <a:xfrm>
            <a:off x="12700" y="12700"/>
            <a:ext cx="65" cy="9233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39" name="TextBox 3738"/>
          <p:cNvSpPr txBox="1"/>
          <p:nvPr>
            <p:custDataLst>
              <p:tags r:id="rId64"/>
            </p:custDataLst>
          </p:nvPr>
        </p:nvSpPr>
        <p:spPr>
          <a:xfrm>
            <a:off x="3580937" y="4297143"/>
            <a:ext cx="1777076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75 days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52" name="TextBox 3751"/>
          <p:cNvSpPr txBox="1"/>
          <p:nvPr>
            <p:custDataLst>
              <p:tags r:id="rId65"/>
            </p:custDataLst>
          </p:nvPr>
        </p:nvSpPr>
        <p:spPr>
          <a:xfrm>
            <a:off x="203200" y="4660364"/>
            <a:ext cx="809789" cy="13716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Degree Audit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755" name="TextBox 3754"/>
          <p:cNvSpPr txBox="1"/>
          <p:nvPr>
            <p:custDataLst>
              <p:tags r:id="rId66"/>
            </p:custDataLst>
          </p:nvPr>
        </p:nvSpPr>
        <p:spPr>
          <a:xfrm>
            <a:off x="6400338" y="4683224"/>
            <a:ext cx="560388" cy="9144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Jul 14 - Oct 1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57" name="TextBox 3756" hidden="1"/>
          <p:cNvSpPr txBox="1"/>
          <p:nvPr>
            <p:custDataLst>
              <p:tags r:id="rId67"/>
            </p:custDataLst>
          </p:nvPr>
        </p:nvSpPr>
        <p:spPr>
          <a:xfrm>
            <a:off x="12700" y="12700"/>
            <a:ext cx="65" cy="9233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60" name="TextBox 3759"/>
          <p:cNvSpPr txBox="1"/>
          <p:nvPr>
            <p:custDataLst>
              <p:tags r:id="rId68"/>
            </p:custDataLst>
          </p:nvPr>
        </p:nvSpPr>
        <p:spPr>
          <a:xfrm>
            <a:off x="5033355" y="4627343"/>
            <a:ext cx="1366982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58 days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73" name="TextBox 3772"/>
          <p:cNvSpPr txBox="1"/>
          <p:nvPr>
            <p:custDataLst>
              <p:tags r:id="rId69"/>
            </p:custDataLst>
          </p:nvPr>
        </p:nvSpPr>
        <p:spPr>
          <a:xfrm>
            <a:off x="203200" y="4990564"/>
            <a:ext cx="749300" cy="13716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My Schedule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776" name="TextBox 3775"/>
          <p:cNvSpPr txBox="1"/>
          <p:nvPr>
            <p:custDataLst>
              <p:tags r:id="rId70"/>
            </p:custDataLst>
          </p:nvPr>
        </p:nvSpPr>
        <p:spPr>
          <a:xfrm>
            <a:off x="6930044" y="5013424"/>
            <a:ext cx="581025" cy="9144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Aug 1 - Nov 1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78" name="TextBox 3777" hidden="1"/>
          <p:cNvSpPr txBox="1"/>
          <p:nvPr>
            <p:custDataLst>
              <p:tags r:id="rId71"/>
            </p:custDataLst>
          </p:nvPr>
        </p:nvSpPr>
        <p:spPr>
          <a:xfrm>
            <a:off x="12700" y="12700"/>
            <a:ext cx="65" cy="9233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81" name="TextBox 3780"/>
          <p:cNvSpPr txBox="1"/>
          <p:nvPr>
            <p:custDataLst>
              <p:tags r:id="rId72"/>
            </p:custDataLst>
          </p:nvPr>
        </p:nvSpPr>
        <p:spPr>
          <a:xfrm>
            <a:off x="5340926" y="4957543"/>
            <a:ext cx="1589116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bg2"/>
                </a:solidFill>
              </a:rPr>
              <a:t>65 days</a:t>
            </a:r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3794" name="TextBox 3793"/>
          <p:cNvSpPr txBox="1"/>
          <p:nvPr>
            <p:custDataLst>
              <p:tags r:id="rId73"/>
            </p:custDataLst>
          </p:nvPr>
        </p:nvSpPr>
        <p:spPr>
          <a:xfrm>
            <a:off x="203200" y="5320764"/>
            <a:ext cx="1168400" cy="13716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900" b="1" smtClean="0">
                <a:solidFill>
                  <a:schemeClr val="tx2"/>
                </a:solidFill>
              </a:rPr>
              <a:t>At a Glance View</a:t>
            </a:r>
            <a:endParaRPr lang="en-US" sz="900" b="1">
              <a:solidFill>
                <a:schemeClr val="tx2"/>
              </a:solidFill>
            </a:endParaRPr>
          </a:p>
        </p:txBody>
      </p:sp>
      <p:sp>
        <p:nvSpPr>
          <p:cNvPr id="3797" name="TextBox 3796"/>
          <p:cNvSpPr txBox="1"/>
          <p:nvPr>
            <p:custDataLst>
              <p:tags r:id="rId74"/>
            </p:custDataLst>
          </p:nvPr>
        </p:nvSpPr>
        <p:spPr>
          <a:xfrm>
            <a:off x="7442662" y="5343624"/>
            <a:ext cx="573088" cy="9144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tx2"/>
                </a:solidFill>
              </a:rPr>
              <a:t>Sep 1 - Dec 1</a:t>
            </a:r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799" name="TextBox 3798" hidden="1"/>
          <p:cNvSpPr txBox="1"/>
          <p:nvPr>
            <p:custDataLst>
              <p:tags r:id="rId75"/>
            </p:custDataLst>
          </p:nvPr>
        </p:nvSpPr>
        <p:spPr>
          <a:xfrm>
            <a:off x="12700" y="12700"/>
            <a:ext cx="65" cy="9233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endParaRPr lang="en-US" sz="600">
              <a:solidFill>
                <a:schemeClr val="tx2"/>
              </a:solidFill>
            </a:endParaRPr>
          </a:p>
        </p:txBody>
      </p:sp>
      <p:sp>
        <p:nvSpPr>
          <p:cNvPr id="3802" name="TextBox 3801"/>
          <p:cNvSpPr txBox="1"/>
          <p:nvPr>
            <p:custDataLst>
              <p:tags r:id="rId76"/>
            </p:custDataLst>
          </p:nvPr>
        </p:nvSpPr>
        <p:spPr>
          <a:xfrm>
            <a:off x="5870633" y="5287743"/>
            <a:ext cx="1572029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600" smtClean="0">
                <a:solidFill>
                  <a:schemeClr val="bg2"/>
                </a:solidFill>
              </a:rPr>
              <a:t>66 days</a:t>
            </a:r>
            <a:endParaRPr lang="en-US" sz="60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2"/>
            <a:ext cx="7282204" cy="5800591"/>
          </a:xfrm>
        </p:spPr>
      </p:pic>
    </p:spTree>
    <p:extLst>
      <p:ext uri="{BB962C8B-B14F-4D97-AF65-F5344CB8AC3E}">
        <p14:creationId xmlns:p14="http://schemas.microsoft.com/office/powerpoint/2010/main" val="42145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83058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smtClean="0"/>
              <a:t>Steering Committee makes decisions related to: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dirty="0" smtClean="0"/>
              <a:t>Priorities</a:t>
            </a:r>
          </a:p>
          <a:p>
            <a:r>
              <a:rPr lang="en-US" dirty="0" smtClean="0"/>
              <a:t>Roadmap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Potential Blockers</a:t>
            </a:r>
          </a:p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656" y="2610208"/>
            <a:ext cx="8229600" cy="11128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982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0168">
            <a:off x="3396968" y="1326708"/>
            <a:ext cx="5316454" cy="2857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9254">
            <a:off x="1177476" y="2482027"/>
            <a:ext cx="6537182" cy="3479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3454">
            <a:off x="685155" y="1893516"/>
            <a:ext cx="6426262" cy="3449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952" y="1923589"/>
            <a:ext cx="7303656" cy="3876675"/>
          </a:xfrm>
          <a:prstGeom prst="rect">
            <a:avLst/>
          </a:prstGeom>
        </p:spPr>
      </p:pic>
      <p:pic>
        <p:nvPicPr>
          <p:cNvPr id="4" name="Picture 3" descr="GFH Application Home » Housing   Residence Education » University of Florid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489">
            <a:off x="1619007" y="1820806"/>
            <a:ext cx="6291332" cy="389744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133600" y="2895600"/>
            <a:ext cx="4918566" cy="838200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539B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Confusing?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656" y="2610208"/>
            <a:ext cx="8229600" cy="11128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5744" y="3581400"/>
            <a:ext cx="2725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Brandon Vega</a:t>
            </a:r>
          </a:p>
          <a:p>
            <a:pPr algn="ctr"/>
            <a:r>
              <a:rPr lang="en-US" dirty="0">
                <a:hlinkClick r:id="rId3"/>
              </a:rPr>
              <a:t>brandonvega@ufl.edu</a:t>
            </a:r>
          </a:p>
          <a:p>
            <a:pPr algn="ctr"/>
            <a:endParaRPr lang="en-US" dirty="0">
              <a:hlinkClick r:id="rId3"/>
            </a:endParaRPr>
          </a:p>
          <a:p>
            <a:pPr algn="ctr"/>
            <a:r>
              <a:rPr lang="en-US" dirty="0"/>
              <a:t>Jacob Prater</a:t>
            </a:r>
          </a:p>
          <a:p>
            <a:pPr algn="ctr"/>
            <a:r>
              <a:rPr lang="en-US" dirty="0">
                <a:hlinkClick r:id="rId4"/>
              </a:rPr>
              <a:t>jacobp@ufl.edu</a:t>
            </a:r>
            <a:r>
              <a:rPr lang="en-US" dirty="0"/>
              <a:t> 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883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clker.com/cliparts/1/3/Z/j/4/f/sad-stickman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86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033" y="2743200"/>
            <a:ext cx="6331934" cy="111283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Bad UX (user experience)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2" y="2310775"/>
            <a:ext cx="5721601" cy="41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ously. How hard did someone work to design this this way. | Flickr - Photo Sharing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02" y="762002"/>
            <a:ext cx="3063898" cy="4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853833" y="2633196"/>
            <a:ext cx="3436334" cy="1112838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539B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Bad UX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ONE.UF?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Exceptional </a:t>
            </a:r>
            <a:r>
              <a:rPr lang="en-US" sz="6000" dirty="0"/>
              <a:t>UX</a:t>
            </a:r>
          </a:p>
        </p:txBody>
      </p:sp>
      <p:pic>
        <p:nvPicPr>
          <p:cNvPr id="6148" name="Picture 4" descr="http://egotvonline.com/wp-content/uploads/2013/02/Baby-with-iPad-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01" y="1524002"/>
            <a:ext cx="5795398" cy="31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Experience Platform</a:t>
            </a:r>
          </a:p>
          <a:p>
            <a:r>
              <a:rPr lang="en-US" dirty="0" smtClean="0"/>
              <a:t>Self service</a:t>
            </a:r>
          </a:p>
          <a:p>
            <a:r>
              <a:rPr lang="en-US" dirty="0" smtClean="0"/>
              <a:t>One stop shop</a:t>
            </a:r>
          </a:p>
          <a:p>
            <a:r>
              <a:rPr lang="en-US" dirty="0" smtClean="0"/>
              <a:t>Integrated apps</a:t>
            </a:r>
            <a:endParaRPr lang="en-US" dirty="0"/>
          </a:p>
          <a:p>
            <a:r>
              <a:rPr lang="en-US" dirty="0" smtClean="0"/>
              <a:t>Mobile first</a:t>
            </a:r>
          </a:p>
          <a:p>
            <a:r>
              <a:rPr lang="en-US" dirty="0" smtClean="0"/>
              <a:t>Device agnostic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ONE.UF?</a:t>
            </a:r>
            <a:endParaRPr lang="en-US" dirty="0"/>
          </a:p>
        </p:txBody>
      </p:sp>
      <p:pic>
        <p:nvPicPr>
          <p:cNvPr id="1026" name="Picture 2" descr="http://videosqr.com/files/inlineimages/user-exper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2300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16" y="500799"/>
            <a:ext cx="4112684" cy="5823801"/>
          </a:xfrm>
        </p:spPr>
      </p:pic>
    </p:spTree>
    <p:extLst>
      <p:ext uri="{BB962C8B-B14F-4D97-AF65-F5344CB8AC3E}">
        <p14:creationId xmlns:p14="http://schemas.microsoft.com/office/powerpoint/2010/main" val="19275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ONE.UF?</a:t>
            </a:r>
            <a:endParaRPr lang="en-US" dirty="0"/>
          </a:p>
        </p:txBody>
      </p:sp>
      <p:pic>
        <p:nvPicPr>
          <p:cNvPr id="4" name="Picture 3" descr="one.uf-icon-no-dropshadow-or-gradi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953734"/>
            <a:ext cx="158115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5362577" y="2321531"/>
            <a:ext cx="581025" cy="568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2" y="1654735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Notifications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4419600"/>
            <a:ext cx="9906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5029200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Preferences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6617" y="2438400"/>
            <a:ext cx="666085" cy="4516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4976" y="3505200"/>
            <a:ext cx="1038224" cy="177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3581400"/>
            <a:ext cx="1445033" cy="162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4343400"/>
            <a:ext cx="962025" cy="6802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5181600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Personalization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320040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6912" y="1892231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Modular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9400" y="3048000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Workspaces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572000" y="4724400"/>
            <a:ext cx="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5791200"/>
            <a:ext cx="3159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Communications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1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1882" y="-875580"/>
            <a:ext cx="6018360" cy="8772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XSwiVGFza3MiOlt7IlRhc2tJZCI6IjExYTVmZDIwLTE2OWEtNGU1YS1hMGJlLWQwNDhkYmEwOGZmMiIsIlRpdGxlU2hhcGVOYW1lIjoiVGV4dEJveCAzNjY3IiwiRHVyYXRpb25UZXh0U2hhcGVOYW1lIjoiVGV4dEJveCAzNjc1IiwiU2VnbWVudFNoYXBlTmFtZSI6IlJlY3RhbmdsZSAzNjY0IiwiVmVydGljYWxMZWZ0Q29ubmVjdG9yU2hhcGVOYW1lIjoiU3RyYWlnaHQgQ29ubmVjdG9yIDM2ODAiLCJWZXJ0aWNhbFJpZ2h0Q29ubmVjdG9yU2hhcGVOYW1lIjoiU3RyYWlnaHQgQ29ubmVjdG9yIDM2ODIiLCJIb3Jpem9udGFsQ29ubmVjdG9yU2hhcGVOYW1lIjoiU3RyYWlnaHQgQ29ubmVjdG9yIDM2NzgiLCJMZWZ0RGF0ZVNoYXBlTmFtZSI6IlRleHRCb3ggMzY3MiIsIlJpZ2h0RGF0ZVNoYXBlTmFtZSI6IlRleHRCb3ggMzY3MCIsIk91dHNpZGVQZXJjZW50YWdlU2hhcGVOYW1lIjpudWxsLCJJbnNpZGVQZXJjZW50YWdlU2hhcGVOYW1lIjpudWxsfSx7IlRhc2tJZCI6ImYwNWQyNTc3LTgxNjUtNDgxYi1iZjA3LTQwZjEzNGIxNGNjOSIsIlRpdGxlU2hhcGVOYW1lIjoiVGV4dEJveCAzNjg4IiwiRHVyYXRpb25UZXh0U2hhcGVOYW1lIjoiVGV4dEJveCAzNjk2IiwiU2VnbWVudFNoYXBlTmFtZSI6IlJlY3RhbmdsZSAzNjg1IiwiVmVydGljYWxMZWZ0Q29ubmVjdG9yU2hhcGVOYW1lIjoiU3RyYWlnaHQgQ29ubmVjdG9yIDM3MDEiLCJWZXJ0aWNhbFJpZ2h0Q29ubmVjdG9yU2hhcGVOYW1lIjoiU3RyYWlnaHQgQ29ubmVjdG9yIDM3MDMiLCJIb3Jpem9udGFsQ29ubmVjdG9yU2hhcGVOYW1lIjoiU3RyYWlnaHQgQ29ubmVjdG9yIDM2OTkiLCJMZWZ0RGF0ZVNoYXBlTmFtZSI6IlRleHRCb3ggMzY5MyIsIlJpZ2h0RGF0ZVNoYXBlTmFtZSI6IlRleHRCb3ggMzY5MSIsIk91dHNpZGVQZXJjZW50YWdlU2hhcGVOYW1lIjpudWxsLCJJbnNpZGVQZXJjZW50YWdlU2hhcGVOYW1lIjpudWxsfSx7IlRhc2tJZCI6IjllMjU1NjczLTM3NjMtNDhkZC1iOGYwLTAzMGY3ZjM5ZDRlNyIsIlRpdGxlU2hhcGVOYW1lIjoiVGV4dEJveCAzNzA5IiwiRHVyYXRpb25UZXh0U2hhcGVOYW1lIjoiVGV4dEJveCAzNzE3IiwiU2VnbWVudFNoYXBlTmFtZSI6IlJlY3RhbmdsZSAzNzA2IiwiVmVydGljYWxMZWZ0Q29ubmVjdG9yU2hhcGVOYW1lIjoiU3RyYWlnaHQgQ29ubmVjdG9yIDM3MjIiLCJWZXJ0aWNhbFJpZ2h0Q29ubmVjdG9yU2hhcGVOYW1lIjoiU3RyYWlnaHQgQ29ubmVjdG9yIDM3MjQiLCJIb3Jpem9udGFsQ29ubmVjdG9yU2hhcGVOYW1lIjoiU3RyYWlnaHQgQ29ubmVjdG9yIDM3MjAiLCJMZWZ0RGF0ZVNoYXBlTmFtZSI6IlRleHRCb3ggMzcxNCIsIlJpZ2h0RGF0ZVNoYXBlTmFtZSI6IlRleHRCb3ggMzcxMiIsIk91dHNpZGVQZXJjZW50YWdlU2hhcGVOYW1lIjpudWxsLCJJbnNpZGVQZXJjZW50YWdlU2hhcGVOYW1lIjpudWxsfSx7IlRhc2tJZCI6IjIzYzE1MjMyLTdkMzEtNGU5NS04ZTExLWNhMjUxZjMzZmI0OSIsIlRpdGxlU2hhcGVOYW1lIjoiVGV4dEJveCAzNzMwIiwiRHVyYXRpb25UZXh0U2hhcGVOYW1lIjoiVGV4dEJveCAzNzM4IiwiU2VnbWVudFNoYXBlTmFtZSI6IlJlY3RhbmdsZSAzNzI3IiwiVmVydGljYWxMZWZ0Q29ubmVjdG9yU2hhcGVOYW1lIjoiU3RyYWlnaHQgQ29ubmVjdG9yIDM3NDMiLCJWZXJ0aWNhbFJpZ2h0Q29ubmVjdG9yU2hhcGVOYW1lIjoiU3RyYWlnaHQgQ29ubmVjdG9yIDM3NDUiLCJIb3Jpem9udGFsQ29ubmVjdG9yU2hhcGVOYW1lIjoiU3RyYWlnaHQgQ29ubmVjdG9yIDM3NDEiLCJMZWZ0RGF0ZVNoYXBlTmFtZSI6IlRleHRCb3ggMzczNSIsIlJpZ2h0RGF0ZVNoYXBlTmFtZSI6IlRleHRCb3ggMzczMyIsIk91dHNpZGVQZXJjZW50YWdlU2hhcGVOYW1lIjpudWxsLCJJbnNpZGVQZXJjZW50YWdlU2hhcGVOYW1lIjpudWxsfSx7IlRhc2tJZCI6ImYyM2U0NjA1LTA1YzItNGVlOC04MTU5LWI0MjFiODEwYjdlNCIsIlRpdGxlU2hhcGVOYW1lIjoiVGV4dEJveCAzNzUxIiwiRHVyYXRpb25UZXh0U2hhcGVOYW1lIjoiVGV4dEJveCAzNzU5IiwiU2VnbWVudFNoYXBlTmFtZSI6IlJlY3RhbmdsZSAzNzQ4IiwiVmVydGljYWxMZWZ0Q29ubmVjdG9yU2hhcGVOYW1lIjoiU3RyYWlnaHQgQ29ubmVjdG9yIDM3NjQiLCJWZXJ0aWNhbFJpZ2h0Q29ubmVjdG9yU2hhcGVOYW1lIjoiU3RyYWlnaHQgQ29ubmVjdG9yIDM3NjYiLCJIb3Jpem9udGFsQ29ubmVjdG9yU2hhcGVOYW1lIjoiU3RyYWlnaHQgQ29ubmVjdG9yIDM3NjIiLCJMZWZ0RGF0ZVNoYXBlTmFtZSI6IlRleHRCb3ggMzc1NiIsIlJpZ2h0RGF0ZVNoYXBlTmFtZSI6IlRleHRCb3ggMzc1NCIsIk91dHNpZGVQZXJjZW50YWdlU2hhcGVOYW1lIjpudWxsLCJJbnNpZGVQZXJjZW50YWdlU2hhcGVOYW1lIjpudWxsfSx7IlRhc2tJZCI6IjgyZDFiN2FhLWU3N2QtNDFhMi1iZTE0LWQ2OWY1ZTUwMWIxYiIsIlRpdGxlU2hhcGVOYW1lIjoiVGV4dEJveCAzNzcyIiwiRHVyYXRpb25UZXh0U2hhcGVOYW1lIjoiVGV4dEJveCAzNzgwIiwiU2VnbWVudFNoYXBlTmFtZSI6IlJlY3RhbmdsZSAzNzY5IiwiVmVydGljYWxMZWZ0Q29ubmVjdG9yU2hhcGVOYW1lIjoiU3RyYWlnaHQgQ29ubmVjdG9yIDM3ODUiLCJWZXJ0aWNhbFJpZ2h0Q29ubmVjdG9yU2hhcGVOYW1lIjoiU3RyYWlnaHQgQ29ubmVjdG9yIDM3ODciLCJIb3Jpem9udGFsQ29ubmVjdG9yU2hhcGVOYW1lIjoiU3RyYWlnaHQgQ29ubmVjdG9yIDM3ODMiLCJMZWZ0RGF0ZVNoYXBlTmFtZSI6IlRleHRCb3ggMzc3NyIsIlJpZ2h0RGF0ZVNoYXBlTmFtZSI6IlRleHRCb3ggMzc3NSIsIk91dHNpZGVQZXJjZW50YWdlU2hhcGVOYW1lIjpudWxsLCJJbnNpZGVQZXJjZW50YWdlU2hhcGVOYW1lIjpudWxsfSx7IlRhc2tJZCI6IjIzYjQyY2FkLWQ5YmMtNDM3Zi1iNzM5LWM2OGM2MjczN2MzYSIsIlRpdGxlU2hhcGVOYW1lIjoiVGV4dEJveCAzNzkzIiwiRHVyYXRpb25UZXh0U2hhcGVOYW1lIjoiVGV4dEJveCAzODAxIiwiU2VnbWVudFNoYXBlTmFtZSI6IlJlY3RhbmdsZSAzNzkwIiwiVmVydGljYWxMZWZ0Q29ubmVjdG9yU2hhcGVOYW1lIjoiU3RyYWlnaHQgQ29ubmVjdG9yIDM4MDYiLCJWZXJ0aWNhbFJpZ2h0Q29ubmVjdG9yU2hhcGVOYW1lIjoiU3RyYWlnaHQgQ29ubmVjdG9yIDM4MDgiLCJIb3Jpem9udGFsQ29ubmVjdG9yU2hhcGVOYW1lIjoiU3RyYWlnaHQgQ29ubmVjdG9yIDM4MDQiLCJMZWZ0RGF0ZVNoYXBlTmFtZSI6IlRleHRCb3ggMzc5OCIsIlJpZ2h0RGF0ZVNoYXBlTmFtZSI6IlRleHRCb3ggMzc5NiIsIk91dHNpZGVQZXJjZW50YWdlU2hhcGVOYW1lIjpudWxsLCJJbnNpZGVQZXJjZW50YWdlU2hhcGVOYW1lIjpudWxsfV0sIlRpbWViYW5kIjp7IkVsYXBzZWRUaW1lU2hhcGVOYW1lIjoiUmVjdGFuZ2xlIDM2NTgiLCJUb2RheU1hcmtlclNoYXBlTmFtZSI6Iklzb3NjZWxlcyBUcmlhbmdsZSAzNjYwIiwiVG9kYXlNYXJrZXJUZXh0U2hhcGVOYW1lIjoiVGV4dEJveCAzNjYxIiwiUmlnaHRFbmRDYXBzU2hhcGVOYW1lIjoiVGV4dEJveCAzNjU2IiwiTGVmdEVuZENhcHNTaGFwZU5hbWUiOiJUZXh0Qm94IDM2MzQiLCJFbGFwc2VkUmVjdGFuZ2xlU2hhcGVOYW1lIjpudWxsLCJTZWdtZW50U2hhcGVzTmFtZXMiOlsiUmVjdGFuZ2xlIDM2MzIiLCJUZXh0Qm94IDM2MzYiLCJTdHJhaWdodCBDb25uZWN0b3IgMzYzOCIsIlRleHRCb3ggMzYzOSIsIlN0cmFpZ2h0IENvbm5lY3RvciAzNjQxIiwiVGV4dEJveCAzNjQyIiwiU3RyYWlnaHQgQ29ubmVjdG9yIDM2NDQiLCJUZXh0Qm94IDM2NDUiLCJTdHJhaWdodCBDb25uZWN0b3IgMzY0NyIsIlRleHRCb3ggMzY0OCIsIlN0cmFpZ2h0IENvbm5lY3RvciAzNjUwIiwiVGV4dEJveCAzNjUxIiwiU3RyYWlnaHQgQ29ubmVjdG9yIDM2NTMiLCJUZXh0Qm94IDM2NTQiXX19LCJFZGl0aW9uIjoxLCJJc1BsdXNFZGl0aW9uIjp0cnVlLCJDdWx0dXJlSW5mb05hbWUiOiJlbi1VUyIsIlZlcnNpb24iOiIyLjMuMC4wIiwiT3JpZ2luYWxBc3NlbWJseVZlcnNpb24iOiIyLjAxLjEyLjAwIiwiTWlsZXN0b25lcyI6W10sIlRpbWVMaW5lVHlwZSI6MSwiVGFza3MiOlt7IkR1cmF0aW9uVmFsdWUiOjExOS4wLCJEdXJhdGlvbkZvcm1hdCI6MCwiSW50ZXJuYWxJZCI6IjExYTVmZDIwLTE2OWEtNGU1YS1hMGJlLWQwNDhkYmEwOGZmMiIsIkluZGV4IjoxLCJDb2xvciI6IjAsIDgzLCAxNTUiLCJVdGNTdGFydERhdGUiOiIyMDE0LTEyLTAyVDAwOjAwOjAwWiIsIk5vdGUiOm51bGwsIlV0Y0VuZERhdGUiOiIyMDE1LTA1LTE1VDAwOjAwOjAwWiIsIlRpdGxlIjoiU2NoZWR1bGUgb2YgQ291cnNlcyIsIlNoYXBlIjowLCJDdXN0b21TZXR0aW5ncyI6eyJUaXRsZVdpZHRoIjo3Ni4wMDkxMywiVGl0bGVGb250U2V0dGluZ3MiOnsiRm9udFNpemUiOjksIkZvbnROYW1lIjoiQ2VudHVyeSBHb3RoaWMiLCJJc0JvbGQiOnRydWUsIklzSXRhbGljIjpmYWxzZSwiSXNVbmRlcmxpbmVkIjpmYWxzZSwiRm9yZWdyb3VuZENvbG9yIjoiMCwgMCwgMCIsIkJhY2tDb2xvciI6bnVsbH0sIlN0YXJ0RGF0ZUZvbnRTZXR0aW5ncyI6eyJGb250U2l6ZSI6NiwiRm9udE5hbWUiOiJDZW50dXJ5IEdvdGhpYyIsIklzQm9sZCI6ZmFsc2UsIklzSXRhbGljIjpmYWxzZSwiSXNVbmRlcmxpbmVkIjpmYWxzZSwiRm9yZWdyb3VuZENvbG9yIjoiMCwgMCwgMCIsIkJhY2tDb2xvciI6bnVsbH0sIkVuZERhdGVGb250U2V0dGluZ3MiOnsiRm9udFNpemUiOjYsIkZvbnROYW1lIjoiQ2VudHVyeSBHb3RoaWMiLCJJc0JvbGQiOmZhbHNlLCJJc0l0YWxpYyI6ZmFsc2UsIklzVW5kZXJsaW5lZCI6ZmFsc2UsIkZvcmVncm91bmRDb2xvciI6IjAsIDAsIDAiLCJCYWNrQ29sb3IiOm51bGx9LCJEdXJhdGlvbkZvbnRTZXR0aW5ncyI6eyJGb250U2l6ZSI6NiwiRm9udE5hbWUiOiJDZW50dXJ5IEdvdGhpYyIsIklzQm9sZCI6ZmFsc2UsIklzSXRhbGljIjpmYWxzZSwiSXNVbmRlcmxpbmVkIjpmYWxzZSwiRm9yZWdyb3VuZENvbG9yIjoiQmxhY2siLCJCYWNrQ29sb3IiOm51bGx9LCJUYXNrc1NwYWNpbmciOjEwLCJTaGFwZUhlaWdodCI6MTYuMCwiVmVydGljYWxDb25uZWN0b3JTZXR0aW5ncyI6eyJDb2xvciI6IjIwNCwgMjA0LCAyMDQiLCJJc1Zpc2libGUiOmZhbHNlLCJMaW5lV2VpZ2h0IjowLjB9LCJIb3Jpem9udGFsQ29ubmVjdG9yU2V0dGluZ3MiOnsiQ29sb3IiOiIyMDQsIDIwNCwgMjA0IiwiSXNWaXNpYmxlIjp0cnVlLCJMaW5lV2VpZ2h0IjowLjF9LCJUYXNrU2hhcGVCb3JkZXJTZXR0aW5ncyI6eyJDb2xvciI6IlJlZCIsIkxpbmVXZWlnaHQiOjAuMH0sIlNtYXJ0VGl0bGVGb3JlZ3JvdW5kIjoiQmxhY2siLCJTbWFydFRpdGxlRm9yZWdyb3VuZElzQWN0aXZlIjpmYWxzZSwiU21hcnREdXJhdGlvbkZvcmVncm91bmQiOiJCbGFjayIsIlNtYXJ0RHVyYXRpb25Gb3JlZ3JvdW5kSXNBY3RpdmUiOnRydWUsIlNtYXJ0RGF0ZUZvcmVncm91bmQiOiJCbGFjayIsIlNtYXJ0RGF0ZUZvcmVncm91bmRJc0FjdGl2ZSI6ZmFsc2UsIlNtYXJ0UGVyY2VudGFnZUNvbXBsZXRlZEZvcmVncm91bmQiOiI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iwiVGFza1RpdGxlUG9zaXRpb24iOjMsIlRhc2tEdXJhdGlvblBvc2l0aW9uIjoxLCJUYXNrVGl0bGVJc1dpZGVyIjpmYWxzZSwiVGFza0R1cmF0aW9uSXNXaWRlciI6ZmFsc2UsIlRhc2tEYXRlSXNXaWRlciI6ZmFsc2UsIlRhc2tQZXJjZW50YWdlQ29tcGxldGVkSXNXaWRlciI6ZmFsc2UsIkRhdGVGb3JtYXQiOnsiRm9ybWF0U3RyaW5nIjoiTU1NIGQiLCJTZXBhcmF0b3IiOiIvIiwiVXNlSW50ZXJuYXRpb25hbERhdGVGb3JtYXQiOmZhbHNlfSwiSXNWaXNpYmxlIjp0cnVlLCJQZXJjZW50YWdlQ29tcGxldGVkIjpudWxsfSx7IkR1cmF0aW9uVmFsdWUiOjU0LjAsIkR1cmF0aW9uRm9ybWF0IjowLCJJbnRlcm5hbElkIjoiZjA1ZDI1NzctODE2NS00ODFiLWJmMDctNDBmMTM0YjE0Y2M5IiwiSW5kZXgiOjIsIkNvbG9yIjoiMjQ0LCAxMjAsIDU0IiwiVXRjU3RhcnREYXRlIjoiMjAxNS0wMi0xNlQwMDowMDowMFoiLCJOb3RlIjpudWxsLCJVdGNFbmREYXRlIjoiMjAxNS0wNC0zMFQwMDowMDowMFoiLCJUaXRsZSI6Ik15SVQiLCJTaGFwZSI6MCwiQ3VzdG9tU2V0dGluZ3MiOnsiVGl0bGVXaWR0aCI6MjUuMjk1NDMzLCJUaXRsZUZvbnRTZXR0aW5ncyI6eyJGb250U2l6ZSI6OSwiRm9udE5hbWUiOiJDZW50dXJ5IEdvdGhpYyIsIklzQm9sZCI6dHJ1ZSwiSXNJdGFsaWMiOmZhbHNlLCJJc1VuZGVybGluZWQiOmZhbHNlLCJGb3JlZ3JvdW5kQ29sb3IiOiIwLCAwLCAwIiwiQmFja0NvbG9yIjpudWxsfSwiU3RhcnREYXRlRm9udFNldHRpbmdzIjp7IkZvbnRTaXplIjo3LCJGb250TmFtZSI6IkNlbnR1cnkgR290aGljIiwiSXNCb2xkIjpmYWxzZSwiSXNJdGFsaWMiOmZhbHNlLCJJc1VuZGVybGluZWQiOmZhbHNlLCJGb3JlZ3JvdW5kQ29sb3IiOiIwLCAwLCAwIiwiQmFja0NvbG9yIjpudWxsfSwiRW5kRGF0ZUZvbnRTZXR0aW5ncyI6eyJGb250U2l6ZSI6NywiRm9udE5hbWUiOiJDZW50dXJ5IEdvdGhpYyIsIklzQm9sZCI6ZmFsc2UsIklzSXRhbGljIjpmYWxzZSwiSXNVbmRlcmxpbmVkIjpmYWxzZSwiRm9yZWdyb3VuZENvbG9yIjoiMCwgMCwgMCIsIkJhY2tDb2xvciI6bnVsbH0sIkR1cmF0aW9uRm9udFNldHRpbmdzIjp7IkZvbnRTaXplIjo3LCJGb250TmFtZSI6IkNlbnR1cnkgR290aGljIiwiSXNCb2xkIjpmYWxzZSwiSXNJdGFsaWMiOmZhbHNlLCJJc1VuZGVybGluZWQiOmZhbHNlLCJGb3JlZ3JvdW5kQ29sb3IiOiIyMzcsIDEyNSwgNDkiLCJCYWNrQ29sb3IiOm51bGx9LCJUYXNrc1NwYWNpbmciOjEwLCJTaGFwZUhlaWdodCI6MTYuMCwiVmVydGljYWxDb25uZWN0b3JTZXR0aW5ncyI6eyJDb2xvciI6IjIwNCwgMjA0LCAyMDQiLCJJc1Zpc2libGUiOmZhbHNlLCJMaW5lV2VpZ2h0IjowLjB9LCJIb3Jpem9udGFsQ29ubmVjdG9yU2V0dGluZ3MiOnsiQ29sb3IiOiIyMDQsIDIwNCwgMjA0IiwiSXNWaXNpYmxlIjp0cnVlLCJMaW5lV2VpZ2h0IjowLjF9LCJUYXNrU2hhcGVCb3JkZXJTZXR0aW5ncyI6eyJDb2xvciI6IlJlZCIsIkxpbmVXZWlnaHQiOjAuMH0sIlNtYXJ0VGl0bGVGb3JlZ3JvdW5kIjoiQmxhY2siLCJTbWFydFRpdGxlRm9yZWdyb3VuZElzQWN0aXZlIjpmYWxzZSwiU21hcnREdXJhdGlvbkZvcmVncm91bmQiOiJCbGFjayIsIlNtYXJ0RHVyYXRpb25Gb3JlZ3JvdW5kSXNBY3RpdmUiOnRydWUsIlNtYXJ0RGF0ZUZvcmVncm91bmQiOiI2OCwgODQsIDEwNiIsIlNtYXJ0RGF0ZUZvcmVncm91bmRJc0FjdGl2ZSI6ZmFsc2UsIlNtYXJ0UGVyY2VudGFnZUNvbXBsZXRlZEZvcmVncm91bmQiOiIxOTIsIDgwLCA3Ny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ywiVGFza0R1cmF0aW9uUG9zaXRpb24iOjE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NjYuMCwiRHVyYXRpb25Gb3JtYXQiOjAsIkludGVybmFsSWQiOiI5ZTI1NTY3My0zNzYzLTQ4ZGQtYjhmMC0wMzBmN2YzOWQ0ZTciLCJJbmRleCI6MywiQ29sb3IiOiIwLCA4MywgMTU1IiwiVXRjU3RhcnREYXRlIjoiMjAxNS0wNC0wMVQwMDowMDowMFoiLCJOb3RlIjpudWxsLCJVdGNFbmREYXRlIjoiMjAxNS0wNy0wMVQwMDowMDowMFoiLCJUaXRsZSI6Ik5vdGlmaWNhdGlvbnMsIFByZWZlcmVuY2VzLCBQZXJzb25hbGl6YXRpb24iLCJTaGFwZSI6MCwiQ3VzdG9tU2V0dGluZ3MiOnsiVGl0bGVXaWR0aCI6MTE2LjA1MDcwNSwiVGl0bGVGb250U2V0dGluZ3MiOnsiRm9udFNpemUiOjksIkZvbnROYW1lIjoiQ2VudHVyeSBHb3RoaWMiLCJJc0JvbGQiOnRydWUsIklzSXRhbGljIjpmYWxzZSwiSXNVbmRlcmxpbmVkIjpmYWxzZSwiRm9yZWdyb3VuZENvbG9yIjoiMCwgMCwgMCIsIkJhY2tDb2xvciI6bnVsbH0sIlN0YXJ0RGF0ZUZvbnRTZXR0aW5ncyI6eyJGb250U2l6ZSI6NywiRm9udE5hbWUiOiJDZW50dXJ5IEdvdGhpYyIsIklzQm9sZCI6ZmFsc2UsIklzSXRhbGljIjpmYWxzZSwiSXNVbmRlcmxpbmVkIjpmYWxzZSwiRm9yZWdyb3VuZENvbG9yIjoiMCwgMCwgMCIsIkJhY2tDb2xvciI6bnVsbH0sIkVuZERhdGVGb250U2V0dGluZ3MiOnsiRm9udFNpemUiOjcsIkZvbnROYW1lIjoiQ2VudHVyeSBHb3RoaWMiLCJJc0JvbGQiOmZhbHNlLCJJc0l0YWxpYyI6ZmFsc2UsIklzVW5kZXJsaW5lZCI6ZmFsc2UsIkZvcmVncm91bmRDb2xvciI6IjAsIDAsIDAiLCJCYWNrQ29sb3IiOm51bGx9LCJEdXJhdGlvbkZvbnRTZXR0aW5ncyI6eyJGb250U2l6ZSI6NywiRm9udE5hbWUiOiJDZW50dXJ5IEdvdGhpYyIsIklzQm9sZCI6ZmFsc2UsIklzSXRhbGljIjpmYWxzZSwiSXNVbmRlcmxpbmVkIjpmYWxzZSwiRm9yZWdyb3VuZENvbG9yIjoiMjM3LCAxMjUsIDQ5IiwiQmFja0NvbG9yIjpudWxsfSwiVGFza3NTcGFjaW5nIjoxMCwiU2hhcGVIZWlnaHQiOjE2LjAsIlZlcnRpY2FsQ29ubmVjdG9yU2V0dGluZ3MiOnsiQ29sb3IiOiIyMDQsIDIwNCwgMjA0IiwiSXNWaXNpYmxlIjpmYWxzZSwiTGluZVdlaWdodCI6MC4wfSwiSG9yaXpvbnRhbENvbm5lY3RvclNldHRpbmdzIjp7IkNvbG9yIjoiMjA0LCAyMDQsIDIwNCIsIklzVmlzaWJsZSI6dHJ1ZSwiTGluZVdlaWdodCI6MC4xfSwiVGFza1NoYXBlQm9yZGVyU2V0dGluZ3MiOnsiQ29sb3IiOiJSZWQiLCJMaW5lV2VpZ2h0IjowLjB9LCJTbWFydFRpdGxlRm9yZWdyb3VuZCI6IkJsYWNrIiwiU21hcnRUaXRsZUZvcmVncm91bmRJc0FjdGl2ZSI6ZmFsc2UsIlNtYXJ0RHVyYXRpb25Gb3JlZ3JvdW5kIjoiV2hpdGUiLCJTbWFydER1cmF0aW9uRm9yZWdyb3VuZElzQWN0aXZlIjp0cnVlLCJTbWFydERhdGVGb3JlZ3JvdW5kIjoiNjgsIDg0LCAxMDYiLCJTbWFydERhdGVGb3JlZ3JvdW5kSXNBY3RpdmUiOmZhbHNlLCJTbWFydFBlcmNlbnRhZ2VDb21wbGV0ZWRGb3JlZ3JvdW5kIjoiMTkyLCA4MCwgNzc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iwiVGFza1RpdGxlUG9zaXRpb24iOjMsIlRhc2tEdXJhdGlvblBvc2l0aW9uIjoxLCJUYXNrVGl0bGVJc1dpZGVyIjpmYWxzZSwiVGFza0R1cmF0aW9uSXNXaWRlciI6ZmFsc2UsIlRhc2tEYXRlSXNXaWRlciI6ZmFsc2UsIlRhc2tQZXJjZW50YWdlQ29tcGxldGVkSXNXaWRlciI6ZmFsc2UsIkRhdGVGb3JtYXQiOnsiRm9ybWF0U3RyaW5nIjoiTU1NIGQiLCJTZXBhcmF0b3IiOiIvIiwiVXNlSW50ZXJuYXRpb25hbERhdGVGb3JtYXQiOmZhbHNlfSwiSXNWaXNpYmxlIjp0cnVlLCJQZXJjZW50YWdlQ29tcGxldGVkIjpudWxsfSx7IkR1cmF0aW9uVmFsdWUiOjc1LjAsIkR1cmF0aW9uRm9ybWF0IjowLCJJbnRlcm5hbElkIjoiMjNjMTUyMzItN2QzMS00ZTk1LThlMTEtY2EyNTFmMzNmYjQ5IiwiSW5kZXgiOjQsIkNvbG9yIjoiMjQ0LCAxMjAsIDU0IiwiVXRjU3RhcnREYXRlIjoiMjAxNS0wNC0yMFQwMDowMDowMFoiLCJOb3RlIjpudWxsLCJVdGNFbmREYXRlIjoiMjAxNS0wOC0wMVQwMDowMDowMFoiLCJUaXRsZSI6IlJlZ2lzdHJhdGlvbiIsIlNoYXBlIjowLCJDdXN0b21TZXR0aW5ncyI6eyJUaXRsZVdpZHRoIjo1OS4wLCJUaXRsZUZvbnRTZXR0aW5ncyI6eyJGb250U2l6ZSI6OSwiRm9udE5hbWUiOiJDZW50dXJ5IEdvdGhpYyIsIklzQm9sZCI6dHJ1ZSwiSXNJdGFsaWMiOmZhbHNlLCJJc1VuZGVybGluZWQiOmZhbHNlLCJGb3JlZ3JvdW5kQ29sb3IiOiIwLCAwLCAwIiwiQmFja0NvbG9yIjpudWxsfSwiU3RhcnREYXRlRm9udFNldHRpbmdzIjp7IkZvbnRTaXplIjo2LCJGb250TmFtZSI6IkNlbnR1cnkgR290aGljIiwiSXNCb2xkIjpmYWxzZSwiSXNJdGFsaWMiOmZhbHNlLCJJc1VuZGVybGluZWQiOmZhbHNlLCJGb3JlZ3JvdW5kQ29sb3IiOiIwLCAwLCAwIiwiQmFja0NvbG9yIjpudWxsfSwiRW5kRGF0ZUZvbnRTZXR0aW5ncyI6eyJGb250U2l6ZSI6NiwiRm9udE5hbWUiOiJDZW50dXJ5IEdvdGhpYyIsIklzQm9sZCI6ZmFsc2UsIklzSXRhbGljIjpmYWxzZSwiSXNVbmRlcmxpbmVkIjpmYWxzZSwiRm9yZWdyb3VuZENvbG9yIjoiMCwgMCwgMCIsIkJhY2tDb2xvciI6bnVsbH0sIkR1cmF0aW9uRm9udFNldHRpbmdzIjp7IkZvbnRTaXplIjo2LCJGb250TmFtZSI6IkNlbnR1cnkgR290aGljIiwiSXNCb2xkIjpmYWxzZSwiSXNJdGFsaWMiOmZhbHNlLCJJc1VuZGVybGluZWQiOmZhbHNlLCJGb3JlZ3JvdW5kQ29sb3IiOiJCbGFjayIsIkJhY2tDb2xvciI6bnVsbH0sIlRhc2tzU3BhY2luZyI6MTAsIlNoYXBlSGVpZ2h0IjoxNi4wLCJWZXJ0aWNhbENvbm5lY3RvclNldHRpbmdzIjp7IkNvbG9yIjoiMjA0LCAyMDQsIDIwNCIsIklzVmlzaWJsZSI6ZmFsc2UsIkxpbmVXZWlnaHQiOjAuMH0sIkhvcml6b250YWxDb25uZWN0b3JTZXR0aW5ncyI6eyJDb2xvciI6IjIwNCwgMjA0LCAyMDQiLCJJc1Zpc2libGUiOnRydWUsIkxpbmVXZWlnaHQiOjAuMX0sIlRhc2tTaGFwZUJvcmRlclNldHRpbmdzIjp7IkNvbG9yIjoiUmVkIiwiTGluZVdlaWdodCI6MC4wfSwiU21hcnRUaXRsZUZvcmVncm91bmQiOiJCbGFjayIsIlNtYXJ0VGl0bGVGb3JlZ3JvdW5kSXNBY3RpdmUiOmZhbHNlLCJTbWFydER1cmF0aW9uRm9yZWdyb3VuZCI6IkJsYWNrIiwiU21hcnREdXJhdGlvbkZvcmVncm91bmRJc0FjdGl2ZSI6dHJ1ZSwiU21hcnREYXRlRm9yZWdyb3VuZCI6IkJsYWNr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ywiVGFza0R1cmF0aW9uUG9zaXRpb24iOjE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NTguMCwiRHVyYXRpb25Gb3JtYXQiOjAsIkludGVybmFsSWQiOiJmMjNlNDYwNS0wNWMyLTRlZTgtODE1OS1iNDIxYjgxMGI3ZTQiLCJJbmRleCI6NSwiQ29sb3IiOiIwLCA4MywgMTU1IiwiVXRjU3RhcnREYXRlIjoiMjAxNS0wNy0xNFQwMDowMDowMFoiLCJOb3RlIjpudWxsLCJVdGNFbmREYXRlIjoiMjAxNS0xMC0wMVQwMDowMDowMFoiLCJUaXRsZSI6IkRlZ3JlZSBBdWRpdCIsIlNoYXBlIjowLCJDdXN0b21TZXR0aW5ncyI6eyJUaXRsZVdpZHRoIjo2My43NjI5MTI4LCJUaXRsZUZvbnRTZXR0aW5ncyI6eyJGb250U2l6ZSI6OSwiRm9udE5hbWUiOiJDZW50dXJ5IEdvdGhpYyIsIklzQm9sZCI6dHJ1ZSwiSXNJdGFsaWMiOmZhbHNlLCJJc1VuZGVybGluZWQiOmZhbHNlLCJGb3JlZ3JvdW5kQ29sb3IiOiIwLCAwLCAwIiwiQmFja0NvbG9yIjpudWxsfSwiU3RhcnREYXRlRm9udFNldHRpbmdzIjp7IkZvbnRTaXplIjo2LCJGb250TmFtZSI6IkNlbnR1cnkgR290aGljIiwiSXNCb2xkIjpmYWxzZSwiSXNJdGFsaWMiOmZhbHNlLCJJc1VuZGVybGluZWQiOmZhbHNlLCJGb3JlZ3JvdW5kQ29sb3IiOiIwLCAwLCAwIiwiQmFja0NvbG9yIjpudWxsfSwiRW5kRGF0ZUZvbnRTZXR0aW5ncyI6eyJGb250U2l6ZSI6NiwiRm9udE5hbWUiOiJDZW50dXJ5IEdvdGhpYyIsIklzQm9sZCI6ZmFsc2UsIklzSXRhbGljIjpmYWxzZSwiSXNVbmRlcmxpbmVkIjpmYWxzZSwiRm9yZWdyb3VuZENvbG9yIjoiMCwgMCwgMCIsIkJhY2tDb2xvciI6bnVsbH0sIkR1cmF0aW9uRm9udFNldHRpbmdzIjp7IkZvbnRTaXplIjo2LCJGb250TmFtZSI6IkNlbnR1cnkgR290aGljIiwiSXNCb2xkIjpmYWxzZSwiSXNJdGFsaWMiOmZhbHNlLCJJc1VuZGVybGluZWQiOmZhbHNlLCJGb3JlZ3JvdW5kQ29sb3IiOiJCbGFjayIsIkJhY2tDb2xvciI6bnVsbH0sIlRhc2tzU3BhY2luZyI6MTAsIlNoYXBlSGVpZ2h0IjoxNi4wLCJWZXJ0aWNhbENvbm5lY3RvclNldHRpbmdzIjp7IkNvbG9yIjoiMjA0LCAyMDQsIDIwNCIsIklzVmlzaWJsZSI6ZmFsc2UsIkxpbmVXZWlnaHQiOjAuMH0sIkhvcml6b250YWxDb25uZWN0b3JTZXR0aW5ncyI6eyJDb2xvciI6IjIwNCwgMjA0LCAyMDQiLCJJc1Zpc2libGUiOnRydWUsIkxpbmVXZWlnaHQiOjAuMX0sIlRhc2tTaGFwZUJvcmRlclNldHRpbmdzIjp7IkNvbG9yIjoiUmVkIiwiTGluZVdlaWdodCI6MC4wfSwiU21hcnRUaXRsZUZvcmVncm91bmQiOiJCbGFjayIsIlNtYXJ0VGl0bGVGb3JlZ3JvdW5kSXNBY3RpdmUiOmZhbHNlLCJTbWFydER1cmF0aW9uRm9yZWdyb3VuZCI6IkJsYWNrIiwiU21hcnREdXJhdGlvbkZvcmVncm91bmRJc0FjdGl2ZSI6dHJ1ZSwiU21hcnREYXRlRm9yZWdyb3VuZCI6IkJsYWNr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yLCJUYXNrVGl0bGVQb3NpdGlvbiI6MywiVGFza0R1cmF0aW9uUG9zaXRpb24iOjEsIlRhc2tUaXRsZUlzV2lkZXIiOmZhbHNlLCJUYXNrRHVyYXRpb25Jc1dpZGVyIjpmYWxzZSwiVGFza0RhdGVJc1dpZGVyIjpmYWxzZSwiVGFza1BlcmNlbnRhZ2VDb21wbGV0ZWRJc1dpZGVyIjpmYWxzZSwiRGF0ZUZvcm1hdCI6eyJGb3JtYXRTdHJpbmciOiJNTU0gZCIsIlNlcGFyYXRvciI6Ii8iLCJVc2VJbnRlcm5hdGlvbmFsRGF0ZUZvcm1hdCI6ZmFsc2V9LCJJc1Zpc2libGUiOnRydWUsIlBlcmNlbnRhZ2VDb21wbGV0ZWQiOm51bGx9LHsiRHVyYXRpb25WYWx1ZSI6NjUuMCwiRHVyYXRpb25Gb3JtYXQiOjAsIkludGVybmFsSWQiOiI4MmQxYjdhYS1lNzdkLTQxYTItYmUxNC1kNjlmNWU1MDFiMWIiLCJJbmRleCI6NiwiQ29sb3IiOiIyNDQsIDEyMCwgNTQiLCJVdGNTdGFydERhdGUiOiIyMDE1LTA4LTAxVDAwOjAwOjAwWiIsIk5vdGUiOm51bGwsIlV0Y0VuZERhdGUiOiIyMDE1LTExLTAxVDAwOjAwOjAwWiIsIlRpdGxlIjoiTXkgU2NoZWR1bGUiLCJTaGFwZSI6MCwiQ3VzdG9tU2V0dGluZ3MiOnsiVGl0bGVXaWR0aCI6NTkuMCwiVGl0bGVGb250U2V0dGluZ3MiOnsiRm9udFNpemUiOjksIkZvbnROYW1lIjoiQ2VudHVyeSBHb3RoaWMiLCJJc0JvbGQiOnRydWUsIklzSXRhbGljIjpmYWxzZSwiSXNVbmRlcmxpbmVkIjpmYWxzZSwiRm9yZWdyb3VuZENvbG9yIjoiMCwgMCwgMCIsIkJhY2tDb2xvciI6bnVsbH0sIlN0YXJ0RGF0ZUZvbnRTZXR0aW5ncyI6eyJGb250U2l6ZSI6NiwiRm9udE5hbWUiOiJDZW50dXJ5IEdvdGhpYyIsIklzQm9sZCI6ZmFsc2UsIklzSXRhbGljIjpmYWxzZSwiSXNVbmRlcmxpbmVkIjpmYWxzZSwiRm9yZWdyb3VuZENvbG9yIjoiMCwgMCwgMCIsIkJhY2tDb2xvciI6bnVsbH0sIkVuZERhdGVGb250U2V0dGluZ3MiOnsiRm9udFNpemUiOjYsIkZvbnROYW1lIjoiQ2VudHVyeSBHb3RoaWMiLCJJc0JvbGQiOmZhbHNlLCJJc0l0YWxpYyI6ZmFsc2UsIklzVW5kZXJsaW5lZCI6ZmFsc2UsIkZvcmVncm91bmRDb2xvciI6IjAsIDAsIDAiLCJCYWNrQ29sb3IiOm51bGx9LCJEdXJhdGlvbkZvbnRTZXR0aW5ncyI6eyJGb250U2l6ZSI6NiwiRm9udE5hbWUiOiJDZW50dXJ5IEdvdGhpYyIsIklzQm9sZCI6ZmFsc2UsIklzSXRhbGljIjpmYWxzZSwiSXNVbmRlcmxpbmVkIjpmYWxzZSwiRm9yZWdyb3VuZENvbG9yIjoiQmxhY2siLCJCYWNrQ29sb3IiOm51bGx9LCJUYXNrc1NwYWNpbmciOjEwLCJTaGFwZUhlaWdodCI6MTYuMCwiVmVydGljYWxDb25uZWN0b3JTZXR0aW5ncyI6eyJDb2xvciI6IjIwNCwgMjA0LCAyMDQiLCJJc1Zpc2libGUiOmZhbHNlLCJMaW5lV2VpZ2h0IjowLjB9LCJIb3Jpem9udGFsQ29ubmVjdG9yU2V0dGluZ3MiOnsiQ29sb3IiOiIyMDQsIDIwNCwgMjA0IiwiSXNWaXNpYmxlIjp0cnVlLCJMaW5lV2VpZ2h0IjowLjF9LCJUYXNrU2hhcGVCb3JkZXJTZXR0aW5ncyI6eyJDb2xvciI6IlJlZCIsIkxpbmVXZWlnaHQiOjAuMH0sIlNtYXJ0VGl0bGVGb3JlZ3JvdW5kIjoiQmxhY2siLCJTbWFydFRpdGxlRm9yZWdyb3VuZElzQWN0aXZlIjpmYWxzZSwiU21hcnREdXJhdGlvbkZvcmVncm91bmQiOiJXaGl0ZSIsIlNtYXJ0RHVyYXRpb25Gb3JlZ3JvdW5kSXNBY3RpdmUiOnRydWUsIlNtYXJ0RGF0ZUZvcmVncm91bmQiOiJCbGFjayIsIlNtYXJ0RGF0ZUZvcmVncm91bmRJc0FjdGl2ZSI6ZmFsc2UsIlNtYXJ0UGVyY2VudGFnZUNvbXBsZXRlZEZvcmVncm91bmQiOiI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iwiVGFza1RpdGxlUG9zaXRpb24iOjMsIlRhc2tEdXJhdGlvblBvc2l0aW9uIjoxLCJUYXNrVGl0bGVJc1dpZGVyIjpmYWxzZSwiVGFza0R1cmF0aW9uSXNXaWRlciI6ZmFsc2UsIlRhc2tEYXRlSXNXaWRlciI6ZmFsc2UsIlRhc2tQZXJjZW50YWdlQ29tcGxldGVkSXNXaWRlciI6ZmFsc2UsIkRhdGVGb3JtYXQiOnsiRm9ybWF0U3RyaW5nIjoiTU1NIGQiLCJTZXBhcmF0b3IiOiIvIiwiVXNlSW50ZXJuYXRpb25hbERhdGVGb3JtYXQiOmZhbHNlfSwiSXNWaXNpYmxlIjp0cnVlLCJQZXJjZW50YWdlQ29tcGxldGVkIjpudWxsfSx7IkR1cmF0aW9uVmFsdWUiOjY2LjAsIkR1cmF0aW9uRm9ybWF0IjowLCJJbnRlcm5hbElkIjoiMjNiNDJjYWQtZDliYy00MzdmLWI3MzktYzY4YzYyNzM3YzNhIiwiSW5kZXgiOjcsIkNvbG9yIjoiMCwgODMsIDE1NSIsIlV0Y1N0YXJ0RGF0ZSI6IjIwMTUtMDktMDFUMDA6MDA6MDBaIiwiTm90ZSI6bnVsbCwiVXRjRW5kRGF0ZSI6IjIwMTUtMTItMDFUMDA6MDA6MDBaIiwiVGl0bGUiOiJBdCBhIEdsYW5jZSBWaWV3IiwiU2hhcGUiOjAsIkN1c3RvbVNldHRpbmdzIjp7IlRpdGxlV2lkdGgiOjkyLjAsIlRpdGxlRm9udFNldHRpbmdzIjp7IkZvbnRTaXplIjo5LCJGb250TmFtZSI6IkNlbnR1cnkgR290aGljIiwiSXNCb2xkIjp0cnVlLCJJc0l0YWxpYyI6ZmFsc2UsIklzVW5kZXJsaW5lZCI6ZmFsc2UsIkZvcmVncm91bmRDb2xvciI6IjAsIDAsIDAiLCJCYWNrQ29sb3IiOm51bGx9LCJTdGFydERhdGVGb250U2V0dGluZ3MiOnsiRm9udFNpemUiOjYsIkZvbnROYW1lIjoiQ2VudHVyeSBHb3RoaWMiLCJJc0JvbGQiOmZhbHNlLCJJc0l0YWxpYyI6ZmFsc2UsIklzVW5kZXJsaW5lZCI6ZmFsc2UsIkZvcmVncm91bmRDb2xvciI6IjAsIDAsIDAiLCJCYWNrQ29sb3IiOm51bGx9LCJFbmREYXRlRm9udFNldHRpbmdzIjp7IkZvbnRTaXplIjo2LCJGb250TmFtZSI6IkNlbnR1cnkgR290aGljIiwiSXNCb2xkIjpmYWxzZSwiSXNJdGFsaWMiOmZhbHNlLCJJc1VuZGVybGluZWQiOmZhbHNlLCJGb3JlZ3JvdW5kQ29sb3IiOiIwLCAwLCAwIiwiQmFja0NvbG9yIjpudWxsfSwiRHVyYXRpb25Gb250U2V0dGluZ3MiOnsiRm9udFNpemUiOjYsIkZvbnROYW1lIjoiQ2VudHVyeSBHb3RoaWMiLCJJc0JvbGQiOmZhbHNlLCJJc0l0YWxpYyI6ZmFsc2UsIklzVW5kZXJsaW5lZCI6ZmFsc2UsIkZvcmVncm91bmRDb2xvciI6IkJsYWNrIiwiQmFja0NvbG9yIjpudWxsfSwiVGFza3NTcGFjaW5nIjoxMCwiU2hhcGVIZWlnaHQiOjE2LjAsIlZlcnRpY2FsQ29ubmVjdG9yU2V0dGluZ3MiOnsiQ29sb3IiOiIyMDQsIDIwNCwgMjA0IiwiSXNWaXNpYmxlIjpmYWxzZSwiTGluZVdlaWdodCI6MC4wfSwiSG9yaXpvbnRhbENvbm5lY3RvclNldHRpbmdzIjp7IkNvbG9yIjoiMjA0LCAyMDQsIDIwNCIsIklzVmlzaWJsZSI6dHJ1ZSwiTGluZVdlaWdodCI6MC4xfSwiVGFza1NoYXBlQm9yZGVyU2V0dGluZ3MiOnsiQ29sb3IiOiJSZWQiLCJMaW5lV2VpZ2h0IjowLjB9LCJTbWFydFRpdGxlRm9yZWdyb3VuZCI6IkJsYWNrIiwiU21hcnRUaXRsZUZvcmVncm91bmRJc0FjdGl2ZSI6ZmFsc2UsIlNtYXJ0RHVyYXRpb25Gb3JlZ3JvdW5kIjoiV2hpdGUiLCJTbWFydER1cmF0aW9uRm9yZWdyb3VuZElzQWN0aXZlIjp0cnVlLCJTbWFydERhdGVGb3JlZ3JvdW5kIjoiQmxhY2siLCJTbWFydERhdGVGb3JlZ3JvdW5kSXNBY3RpdmUiOmZhbHNlLCJTbWFydFBlcmNlbnRhZ2VDb21wbGV0ZWRGb3JlZ3JvdW5kIjoiIiwiU21hcnRQZXJjZW50YWdlQ29tcGxldGVkSXNBY3RpdmUiOmZhbHNlLCJJbmNsdWRlTm9uV29ya2luZ0RheXNJbkR1cmF0aW9uIjpmYWxz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Rhc2tEYXRlUG9zaXRpb24iOjIsIlRhc2tUaXRsZVBvc2l0aW9uIjozLCJUYXNrRHVyYXRpb25Qb3NpdGlvbiI6MSwiVGFza1RpdGxlSXNXaWRlciI6ZmFsc2UsIlRhc2tEdXJhdGlvbklzV2lkZXIiOmZhbHNlLCJUYXNrRGF0ZUlzV2lkZXIiOmZhbHNlLCJUYXNrUGVyY2VudGFnZUNvbXBsZXRlZElzV2lkZXIiOmZhbHNlLCJEYXRlRm9ybWF0Ijp7IkZvcm1hdFN0cmluZyI6Ik1NTSBkIiwiU2VwYXJhdG9yIjoiLyIsIlVzZUludGVybmF0aW9uYWxEYXRlRm9ybWF0IjpmYWxzZX0sIklzVmlzaWJsZSI6dHJ1ZSwiUGVyY2VudGFnZUNvbXBsZXRlZCI6bnVsbH1dLCJTdHlsZSI6eyJUaW1lbGluZVNldHRpbmdzIjp7IlRvZGF5TWFya2VyQ29sb3IiOiIyNTUsIDAsIDAiLCJUb2RheU1hcmtlckZvbnRTZXR0aW5ncyI6eyJGb250U2l6ZSI6NiwiRm9udE5hbWUiOiJDZW50dXJ5IEdvdGhpYyIsIklzQm9sZCI6ZmFsc2UsIklzSXRhbGljIjpmYWxzZSwiSXNVbmRlcmxpbmVkIjpmYWxzZSwiRm9yZWdyb3VuZENvbG9yIjoiMCwgMCwgMCIsIkJhY2tDb2xvciI6bnVsbH0sIlN0YXJ0WWVhckZvbnQiOnsiRm9udFNpemUiOjEwLCJGb250TmFtZSI6IkNlbnR1cnkgR290aGljIiwiSXNCb2xkIjp0cnVlLCJJc0l0YWxpYyI6ZmFsc2UsIklzVW5kZXJsaW5lZCI6ZmFsc2UsIkZvcmVncm91bmRDb2xvciI6IjI0NCwgMTIwLCA1NCIsIkJhY2tDb2xvciI6bnVsbH0sIkVuZFllYXJGb250Ijp7IkZvbnRTaXplIjoxMCwiRm9udE5hbWUiOiJDZW50dXJ5IEdvdGhpYyIsIklzQm9sZCI6dHJ1ZSwiSXNJdGFsaWMiOmZhbHNlLCJJc1VuZGVybGluZWQiOmZhbHNlLCJGb3JlZ3JvdW5kQ29sb3IiOiIyNDQsIDEyMCwgNTQiLCJCYWNrQ29sb3IiOm51bGx9LCJJc1RoaW4iOmZhbHNlLCJIYXMzREVmZmVjdCI6dHJ1ZSwiVGltZWJhbmRJc1JvdW5kZWQiOmZhbHNlLCJUaW1lYmFuZENvbG9yIjoiMzEsIDczLCAxMjUiLCJUaW1lYmFuZEZvbnRTZXR0aW5ncyI6eyJGb250U2l6ZSI6MTIsIkZvbnROYW1lIjoiQ2FsaWJyaSIsIklzQm9sZCI6ZmFsc2UsIklzSXRhbGljIjpmYWxzZSwiSXNVbmRlcmxpbmVkIjpmYWxzZSwiRm9yZWdyb3VuZENvbG9yIjoiV2hpdGUiLCJCYWNrQ29sb3IiOm51bGx9LCJFbGFwc2VkVGltZUNvbG9yIjoiMjU1LCAwLCAwIiwiRWxhcHNlZFRpbWVTdHlsZSI6MiwiVG9kYXlNYXJrZXJQb3NpdGlvbiI6MiwiQ2Fwc1Bvc2l0aW9uIjozfSwiRGVmYXVsdE1pbGVzdG9uZVNldHRpbmdzIjp7IkZsYWdDb25uZWN0b3JTZXR0aW5ncyI6eyJDb2xvciI6Ijc5LCAxMjksIDE4OSIsIklzVmlzaWJsZSI6ZmFsc2UsIkxpbmVXZWlnaHQiOjAuMX0sIkRhdGVGb3JtYXQiOnsiRm9ybWF0U3RyaW5nIjoiTU1NIGQiLCJTZXBhcmF0b3IiOiIvIiwiVXNlSW50ZXJuYXRpb25hbERhdGVGb3JtYXQiOmZhbHNlfSwiSXNEYXRlVmlzaWJsZSI6dHJ1ZSwiVGl0bGVGb250U2V0dGluZ3MiOnsiRm9udFNpemUiOjExLCJGb250TmFtZSI6IkNhbGlicmkiLCJJc0JvbGQiOmZhbHNlLCJJc0l0YWxpYyI6ZmFsc2UsIklzVW5kZXJsaW5lZCI6ZmFsc2UsIkZvcmVncm91bmRDb2xvciI6IkJsYWNrIiwiQmFja0NvbG9yIjpudWxsfSwiRGF0ZUZvbnRTZXR0aW5ncyI6eyJGb250U2l6ZSI6MTAsIkZvbnROYW1lIjoiQ2FsaWJyaSIsIklzQm9sZCI6ZmFsc2UsIklzSXRhbGljIjpmYWxzZSwiSXNVbmRlcmxpbmVkIjpmYWxzZSwiRm9yZWdyb3VuZENvbG9yIjoiNjgsIDg0LCAxMDYiLCJCYWNrQ29sb3IiOm51bGx9LCJDb25uZWN0b3JTZXR0aW5ncyI6eyJDb2xvciI6IiIsIklzVmlzaWJsZSI6ZmFsc2UsIkxpbmVXZWlnaHQiOjAuMX19LCJEZWZhdWx0VGFza1NldHRpbmdzIjp7IkRhdGVGb250U2V0dGluZ3MiOnsiRm9udFNpemUiOjEwLCJGb250TmFtZSI6IkNhbGlicmkiLCJJc0JvbGQiOmZhbHNlLCJJc0l0YWxpYyI6ZmFsc2UsIklzVW5kZXJsaW5lZCI6ZmFsc2UsIkZvcmVncm91bmRDb2xvciI6IjY4LCA4NCwgMTA2IiwiQmFja0NvbG9yIjpudWxsfSwiU3RhcnREYXRlRm9udFNldHRpbmdzIjp7IkZvbnRTaXplIjoxMiwiRm9udE5hbWUiOiJDYWxpYnJpIiwiSXNCb2xkIjpmYWxzZSwiSXNJdGFsaWMiOmZhbHNlLCJJc1VuZGVybGluZWQiOmZhbHNlLCJGb3JlZ3JvdW5kQ29sb3IiOiJXaGl0ZSIsIkJhY2tDb2xvciI6bnVsbH0sIkVuZERhdGVGb250U2V0dGluZ3MiOnsiRm9udFNpemUiOjEyLCJGb250TmFtZSI6IkNhbGlicmkiLCJJc0JvbGQiOmZhbHNlLCJJc0l0YWxpYyI6ZmFsc2UsIklzVW5kZXJsaW5lZCI6ZmFsc2UsIkZvcmVncm91bmRDb2xvciI6IldoaXRlIiwiQmFja0NvbG9yIjpudWxsfSwiRHVyYXRpb25Gb250U2V0dGluZ3MiOnsiRm9udFNpemUiOjEwLCJGb250TmFtZSI6IkNhbGlicmkiLCJJc0JvbGQiOmZhbHNlLCJJc0l0YWxpYyI6ZmFsc2UsIklzVW5kZXJsaW5lZCI6ZmFsc2UsIkZvcmVncm91bmRDb2xvciI6IjIzNywgMTI1LCA0OSIsIkJhY2tDb2xvciI6bnVsbH0sIklzVGhpY2siOmZhbHNlLCJUYXNrc0Fib3ZlVGltZWJhbmQiOmZhbHNlLCJEYXRlRm9ybWF0Ijp7IkZvcm1hdFN0cmluZyI6Ik1NTSBkIiwiU2VwYXJhdG9yIjoiLyIsIlVzZUludGVybmF0aW9uYWxEYXRlRm9ybWF0IjpmYWxzZX0sIkR1cmF0aW9uUG9zaXRpb24iOjEsIkR1cmF0aW9uRm9ybWF0IjowLCJSZW5kZXJMb25nVGFza1RpdGxlQWJvdmVUYXNrU2hhcGUiOmZhbHNlLCJJc0hvcml6b250YWxDb25uZWN0b3JWaXNpYmxlIjp0cnVlLCJJc1ZlcnRpY2FsQ29ubmVjdG9yVmlzaWJsZSI6ZmFsc2UsIkludGVydmFsVGV4dFBvc2l0aW9uIjozLCJJbnRlcnZhbERhdGVQb3NpdGlvbiI6MiwiVGl0bGVXaWR0aCI6bnVsbCwiVGl0bGVGb250U2V0dGluZ3MiOnsiRm9udFNpemUiOjExLCJGb250TmFtZSI6IkNhbGlicmkiLCJJc0JvbGQiOmZhbHNlLCJJc0l0YWxpYyI6ZmFsc2UsIklzVW5kZXJsaW5lZCI6ZmFsc2UsIkZvcmVncm91bmRDb2xvciI6IkJsYWNrIiwiQmFja0NvbG9yIjpudWxsfSwiVGFza3NTcGFjaW5nIjoxMCwiU2hhcGVIZWlnaHQiOjE2LjAsIlZlcnRpY2FsQ29ubmVjdG9yU2V0dGluZ3MiOnsiQ29sb3IiOiIyMDQsIDIwNCwgMjA0IiwiSXNWaXNpYmxlIjpmYWxzZSwiTGluZVdlaWdodCI6MC4wfSwiSG9yaXpvbnRhbENvbm5lY3RvclNldHRpbmdzIjp7IkNvbG9yIjoiMjA0LCAyMDQsIDIwNCIsIklzVmlzaWJsZSI6dHJ1ZSwiTGluZVdlaWdodCI6MC4xfSwiVGFza1NoYXBlQm9yZGVyU2V0dGluZ3MiOnsiQ29sb3IiOiJSZWQiLCJMaW5lV2VpZ2h0IjowLjB9LCJTbWFydFRpdGxlRm9yZWdyb3VuZCI6IiIsIlNtYXJ0VGl0bGVGb3JlZ3JvdW5kSXNBY3RpdmUiOmZhbHNlLCJTbWFydER1cmF0aW9uRm9yZWdyb3VuZCI6Ii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TY2FsZVNldHRpbmdzIjp7IkRhdGVGb3JtYXQiOiJNTU0iLCJJbnRlcnZhbFR5cGUiOjIsIlVzZUF1dG9tYXRpY1RpbWVTY2FsZSI6dHJ1ZSwiQ3VzdG9tVGltZVNjYWxlVXRjU3RhcnREYXRlIjoiMjAxNC0xMi0wMlQwMDowMDowMFoiLCJDdXN0b21UaW1lU2NhbGVVdGNFbmREYXRlIjoiMjAxNS0xMi0wMVQwMDowMDowMFoifX0sIlRpbWViYW5kVmVydGljYWxQb3NpdGlvbiI6eyJRdWlja1Bvc2l0aW9uIjozLCJSZWxhdGl2ZVBvc2l0aW9uIjozMy4zMTI0OTYyLCJBYnNvbHV0ZVBvc2l0aW9uIjoxNzkuODg3NDgyLCJQcmV2aW91c0Fic29sdXRlUG9zaXRpb24iOjE3OS44ODc0OD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ange_blu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39B"/>
      </a:accent1>
      <a:accent2>
        <a:srgbClr val="F47836"/>
      </a:accent2>
      <a:accent3>
        <a:srgbClr val="F47836"/>
      </a:accent3>
      <a:accent4>
        <a:srgbClr val="00539B"/>
      </a:accent4>
      <a:accent5>
        <a:srgbClr val="00539B"/>
      </a:accent5>
      <a:accent6>
        <a:srgbClr val="00539B"/>
      </a:accent6>
      <a:hlink>
        <a:srgbClr val="F47836"/>
      </a:hlink>
      <a:folHlink>
        <a:srgbClr val="00539B"/>
      </a:folHlink>
    </a:clrScheme>
    <a:fontScheme name="uf:palintino">
      <a:majorFont>
        <a:latin typeface="Palatino Linotype"/>
        <a:ea typeface=""/>
        <a:cs typeface=""/>
      </a:majorFont>
      <a:minorFont>
        <a:latin typeface="Century Gothic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1EF52A42C124E9E90071144396471" ma:contentTypeVersion="13" ma:contentTypeDescription="Create a new document." ma:contentTypeScope="" ma:versionID="4fccddc8f3c3420fbfb6bdb4617c277c">
  <xsd:schema xmlns:xsd="http://www.w3.org/2001/XMLSchema" xmlns:xs="http://www.w3.org/2001/XMLSchema" xmlns:p="http://schemas.microsoft.com/office/2006/metadata/properties" xmlns:ns1="http://schemas.microsoft.com/sharepoint/v3" xmlns:ns2="b8498eec-3f5c-49f4-8c6f-984af9299ba8" xmlns:ns3="a5ecbd92-e1f3-4147-a592-613f5a8b7438" targetNamespace="http://schemas.microsoft.com/office/2006/metadata/properties" ma:root="true" ma:fieldsID="5ebbc8c7017c16c33484572380c68053" ns1:_="" ns2:_="" ns3:_="">
    <xsd:import namespace="http://schemas.microsoft.com/sharepoint/v3"/>
    <xsd:import namespace="b8498eec-3f5c-49f4-8c6f-984af9299ba8"/>
    <xsd:import namespace="a5ecbd92-e1f3-4147-a592-613f5a8b74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atingCount" minOccurs="0"/>
                <xsd:element ref="ns2:All_x0020_Managed_x0020_MetadataTaxHTField0" minOccurs="0"/>
                <xsd:element ref="ns2:TaxCatchAll" minOccurs="0"/>
                <xsd:element ref="ns3:eae21c9f634547f3ad4824d6d210ff17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ingCount" ma:index="11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98eec-3f5c-49f4-8c6f-984af9299ba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ll_x0020_Managed_x0020_MetadataTaxHTField0" ma:index="13" nillable="true" ma:taxonomy="true" ma:internalName="All_x0020_Managed_x0020_MetadataTaxHTField0" ma:taxonomyFieldName="All_x0020_Managed_x0020_Metadata" ma:displayName="All Managed Metadata" ma:readOnly="false" ma:default="" ma:fieldId="{55d5d272-9e88-440d-be52-b913b741349b}" ma:taxonomyMulti="true" ma:sspId="71b86df1-7390-4c97-bba4-fb0a03386285" ma:termSetId="b99652f4-a0b8-4864-91cc-a8de3c7bf4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9621e44-c326-46cf-b90c-60588f1a0f66}" ma:internalName="TaxCatchAll" ma:showField="CatchAllData" ma:web="b8498eec-3f5c-49f4-8c6f-984af9299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bd92-e1f3-4147-a592-613f5a8b7438" elementFormDefault="qualified">
    <xsd:import namespace="http://schemas.microsoft.com/office/2006/documentManagement/types"/>
    <xsd:import namespace="http://schemas.microsoft.com/office/infopath/2007/PartnerControls"/>
    <xsd:element name="eae21c9f634547f3ad4824d6d210ff17" ma:index="16" nillable="true" ma:taxonomy="true" ma:internalName="eae21c9f634547f3ad4824d6d210ff17" ma:taxonomyFieldName="All_x0020_Open_x0020_Metadata" ma:displayName="All Open Metadata" ma:default="" ma:fieldId="{eae21c9f-6345-47f3-ad48-24d6d210ff17}" ma:taxonomyMulti="true" ma:sspId="71b86df1-7390-4c97-bba4-fb0a03386285" ma:termSetId="57e79623-b9a6-4984-8ecf-bd74bb42dd1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escription0" ma:index="17" nillable="true" ma:displayName="Description" ma:internalName="Description0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498eec-3f5c-49f4-8c6f-984af9299ba8">ENTSYS-267-23239</_dlc_DocId>
    <_dlc_DocIdUrl xmlns="b8498eec-3f5c-49f4-8c6f-984af9299ba8">
      <Url>https://connect.ufl.edu/es/ESDocumentCenter/_layouts/DocIdRedir.aspx?ID=ENTSYS-267-23239</Url>
      <Description>ENTSYS-267-23239</Description>
    </_dlc_DocIdUrl>
    <All_x0020_Managed_x0020_MetadataTaxHTField0 xmlns="b8498eec-3f5c-49f4-8c6f-984af9299b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29e4485b-966b-4384-9e09-6eb291753c74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61bf70a9-d531-46a0-8187-43d0f83ae578</TermId>
        </TermInfo>
        <TermInfo xmlns="http://schemas.microsoft.com/office/infopath/2007/PartnerControls">
          <TermName xmlns="http://schemas.microsoft.com/office/infopath/2007/PartnerControls">Microsoft</TermName>
          <TermId xmlns="http://schemas.microsoft.com/office/infopath/2007/PartnerControls">94410ac6-e4a3-49c4-8c9d-0e378caf9aac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cb914b8b-e745-4b86-b8ef-9704b6d3bb5c</TermId>
        </TermInfo>
      </Terms>
    </All_x0020_Managed_x0020_MetadataTaxHTField0>
    <eae21c9f634547f3ad4824d6d210ff17 xmlns="a5ecbd92-e1f3-4147-a592-613f5a8b7438">
      <Terms xmlns="http://schemas.microsoft.com/office/infopath/2007/PartnerControls"/>
    </eae21c9f634547f3ad4824d6d210ff17>
    <TaxCatchAll xmlns="b8498eec-3f5c-49f4-8c6f-984af9299ba8">
      <Value>87</Value>
      <Value>129</Value>
      <Value>159</Value>
      <Value>59</Value>
    </TaxCatchAll>
    <Description0 xmlns="a5ecbd92-e1f3-4147-a592-613f5a8b74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478DBF-084E-48BB-9EBD-CB18459EA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498eec-3f5c-49f4-8c6f-984af9299ba8"/>
    <ds:schemaRef ds:uri="a5ecbd92-e1f3-4147-a592-613f5a8b7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B64D8F-1FAA-49FE-8755-3425287E8F4B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b8498eec-3f5c-49f4-8c6f-984af9299ba8"/>
    <ds:schemaRef ds:uri="http://purl.org/dc/terms/"/>
    <ds:schemaRef ds:uri="http://purl.org/dc/dcmitype/"/>
    <ds:schemaRef ds:uri="http://schemas.openxmlformats.org/package/2006/metadata/core-properties"/>
    <ds:schemaRef ds:uri="a5ecbd92-e1f3-4147-a592-613f5a8b7438"/>
  </ds:schemaRefs>
</ds:datastoreItem>
</file>

<file path=customXml/itemProps3.xml><?xml version="1.0" encoding="utf-8"?>
<ds:datastoreItem xmlns:ds="http://schemas.openxmlformats.org/officeDocument/2006/customXml" ds:itemID="{44BB2509-8C42-4407-89DE-2A3EFC1C9F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409449-7189-43F2-AAA3-2C0E1C9B9B4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20708</TotalTime>
  <Words>226</Words>
  <Application>Microsoft Office PowerPoint</Application>
  <PresentationFormat>On-screen Show (4:3)</PresentationFormat>
  <Paragraphs>104</Paragraphs>
  <Slides>20</Slides>
  <Notes>19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Agenda</vt:lpstr>
      <vt:lpstr>Background</vt:lpstr>
      <vt:lpstr>Bad UX (user experience)</vt:lpstr>
      <vt:lpstr>PowerPoint Presentation</vt:lpstr>
      <vt:lpstr>What is ONE.UF?</vt:lpstr>
      <vt:lpstr>What is ONE.UF?</vt:lpstr>
      <vt:lpstr>PowerPoint Presentation</vt:lpstr>
      <vt:lpstr>What is ONE.UF?</vt:lpstr>
      <vt:lpstr>PowerPoint Presentation</vt:lpstr>
      <vt:lpstr>PowerPoint Presentation</vt:lpstr>
      <vt:lpstr>PowerPoint Presentation</vt:lpstr>
      <vt:lpstr>Current State</vt:lpstr>
      <vt:lpstr>PowerPoint Presentation</vt:lpstr>
      <vt:lpstr>PowerPoint Presentation</vt:lpstr>
      <vt:lpstr>PowerPoint Presentation</vt:lpstr>
      <vt:lpstr>PowerPoint Presentation</vt:lpstr>
      <vt:lpstr>Governance</vt:lpstr>
      <vt:lpstr>Governance</vt:lpstr>
      <vt:lpstr>Demonstration</vt:lpstr>
      <vt:lpstr>Questions?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for all UFIT Units V.1</dc:title>
  <dc:creator>Cason,Wendy J</dc:creator>
  <cp:lastModifiedBy>Brandon Vega</cp:lastModifiedBy>
  <cp:revision>224</cp:revision>
  <cp:lastPrinted>2015-04-03T02:05:49Z</cp:lastPrinted>
  <dcterms:created xsi:type="dcterms:W3CDTF">2012-05-15T19:39:03Z</dcterms:created>
  <dcterms:modified xsi:type="dcterms:W3CDTF">2015-04-09T13:43:30Z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3d5c42b8-2ed8-449d-8ac3-9db31119f305</vt:lpwstr>
  </property>
  <property fmtid="{D5CDD505-2E9C-101B-9397-08002B2CF9AE}" pid="3" name="ContentTypeId">
    <vt:lpwstr>0x010100BE81EF52A42C124E9E90071144396471</vt:lpwstr>
  </property>
  <property fmtid="{D5CDD505-2E9C-101B-9397-08002B2CF9AE}" pid="4" name="All Open Metadata">
    <vt:lpwstr/>
  </property>
  <property fmtid="{D5CDD505-2E9C-101B-9397-08002B2CF9AE}" pid="5" name="All Managed Metadata">
    <vt:lpwstr>59;#All|29e4485b-966b-4384-9e09-6eb291753c74;#87;#Template|61bf70a9-d531-46a0-8187-43d0f83ae578;#129;#Microsoft|94410ac6-e4a3-49c4-8c9d-0e378caf9aac;#159;#PowerPoint|cb914b8b-e745-4b86-b8ef-9704b6d3bb5c</vt:lpwstr>
  </property>
  <property fmtid="{D5CDD505-2E9C-101B-9397-08002B2CF9AE}" pid="6" name="TaxCatchAll">
    <vt:lpwstr>87;#Template|61bf70a9-d531-46a0-8187-43d0f83ae578;#129;#Microsoft|94410ac6-e4a3-49c4-8c9d-0e378caf9aac;#159;#PowerPoint|cb914b8b-e745-4b86-b8ef-9704b6d3bb5c;#59;#All|29e4485b-966b-4384-9e09-6eb291753c74</vt:lpwstr>
  </property>
</Properties>
</file>