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comments+xml" PartName="/ppt/comments/comment1.xml"/>
  <Override ContentType="application/vnd.openxmlformats-officedocument.theme+xml" PartName="/ppt/theme/theme2.xml"/>
  <Override ContentType="application/vnd.openxmlformats-officedocument.theme+xml" PartName="/ppt/theme/theme1.xml"/>
  <Override ContentType="application/vnd.openxmlformats-officedocument.presentationml.notesSlide+xml" PartName="/ppt/notesSlides/notesSlide1.xml"/>
  <Override ContentType="application/vnd.openxmlformats-officedocument.presentationml.slideMaster+xml" PartName="/ppt/slideMasters/slideMaster1.xml"/>
  <Override ContentType="application/vnd.openxmlformats-officedocument.presentationml.notesMaster+xml" PartName="/ppt/notesMasters/notesMaster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+xml" PartName="/ppt/slides/slide8.xml"/>
  <Override ContentType="application/vnd.openxmlformats-officedocument.presentationml.slide+xml" PartName="/ppt/slides/slide1.xml"/>
  <Override ContentType="application/vnd.openxmlformats-officedocument.presentationml.slide+xml" PartName="/ppt/slides/slide4.xml"/>
  <Override ContentType="application/vnd.openxmlformats-officedocument.presentationml.slide+xml" PartName="/ppt/slides/slide9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3.xml"/>
  <Override ContentType="application/vnd.openxmlformats-officedocument.presentationml.slide+xml" PartName="/ppt/slides/slide7.xml"/>
  <Override ContentType="application/vnd.openxmlformats-officedocument.presentationml.presentation.main+xml" PartName="/ppt/presentation.xml"/>
  <Override ContentType="application/vnd.openxmlformats-officedocument.presentationml.presProps+xml" PartName="/ppt/presProps1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y="6858000" cx="9144000"/>
  <p:notesSz cx="6858000" cy="9144000"/>
  <p:defaultTextStyle>
    <a:defPPr lvl="0">
      <a:defRPr lang="en-US"/>
    </a:defPPr>
    <a:lvl1pPr defTabSz="914400" eaLnBrk="1" hangingPunct="1" latinLnBrk="0" lvl="0" marL="0" rtl="0" algn="l">
      <a:defRPr kern="1200" sz="1800">
        <a:solidFill>
          <a:schemeClr val="tx1"/>
        </a:solidFill>
        <a:latin typeface="+mn-lt"/>
        <a:ea typeface="+mn-ea"/>
        <a:cs typeface="+mn-cs"/>
      </a:defRPr>
    </a:lvl1pPr>
    <a:lvl2pPr defTabSz="914400" eaLnBrk="1" hangingPunct="1" latinLnBrk="0" lvl="1" marL="457200" rtl="0" algn="l">
      <a:defRPr kern="1200" sz="1800">
        <a:solidFill>
          <a:schemeClr val="tx1"/>
        </a:solidFill>
        <a:latin typeface="+mn-lt"/>
        <a:ea typeface="+mn-ea"/>
        <a:cs typeface="+mn-cs"/>
      </a:defRPr>
    </a:lvl2pPr>
    <a:lvl3pPr defTabSz="914400" eaLnBrk="1" hangingPunct="1" latinLnBrk="0" lvl="2" marL="914400" rtl="0" algn="l">
      <a:defRPr kern="1200" sz="1800">
        <a:solidFill>
          <a:schemeClr val="tx1"/>
        </a:solidFill>
        <a:latin typeface="+mn-lt"/>
        <a:ea typeface="+mn-ea"/>
        <a:cs typeface="+mn-cs"/>
      </a:defRPr>
    </a:lvl3pPr>
    <a:lvl4pPr defTabSz="914400" eaLnBrk="1" hangingPunct="1" latinLnBrk="0" lvl="3" marL="1371600" rtl="0" algn="l">
      <a:defRPr kern="1200" sz="1800">
        <a:solidFill>
          <a:schemeClr val="tx1"/>
        </a:solidFill>
        <a:latin typeface="+mn-lt"/>
        <a:ea typeface="+mn-ea"/>
        <a:cs typeface="+mn-cs"/>
      </a:defRPr>
    </a:lvl4pPr>
    <a:lvl5pPr defTabSz="914400" eaLnBrk="1" hangingPunct="1" latinLnBrk="0" lvl="4" marL="1828800" rtl="0" algn="l">
      <a:defRPr kern="1200" sz="1800">
        <a:solidFill>
          <a:schemeClr val="tx1"/>
        </a:solidFill>
        <a:latin typeface="+mn-lt"/>
        <a:ea typeface="+mn-ea"/>
        <a:cs typeface="+mn-cs"/>
      </a:defRPr>
    </a:lvl5pPr>
    <a:lvl6pPr defTabSz="914400" eaLnBrk="1" hangingPunct="1" latinLnBrk="0" lvl="5" marL="2286000" rtl="0" algn="l">
      <a:defRPr kern="1200" sz="1800">
        <a:solidFill>
          <a:schemeClr val="tx1"/>
        </a:solidFill>
        <a:latin typeface="+mn-lt"/>
        <a:ea typeface="+mn-ea"/>
        <a:cs typeface="+mn-cs"/>
      </a:defRPr>
    </a:lvl6pPr>
    <a:lvl7pPr defTabSz="914400" eaLnBrk="1" hangingPunct="1" latinLnBrk="0" lvl="6" marL="2743200" rtl="0" algn="l">
      <a:defRPr kern="1200" sz="1800">
        <a:solidFill>
          <a:schemeClr val="tx1"/>
        </a:solidFill>
        <a:latin typeface="+mn-lt"/>
        <a:ea typeface="+mn-ea"/>
        <a:cs typeface="+mn-cs"/>
      </a:defRPr>
    </a:lvl7pPr>
    <a:lvl8pPr defTabSz="914400" eaLnBrk="1" hangingPunct="1" latinLnBrk="0" lvl="7" marL="3200400" rtl="0" algn="l">
      <a:defRPr kern="1200" sz="1800">
        <a:solidFill>
          <a:schemeClr val="tx1"/>
        </a:solidFill>
        <a:latin typeface="+mn-lt"/>
        <a:ea typeface="+mn-ea"/>
        <a:cs typeface="+mn-cs"/>
      </a:defRPr>
    </a:lvl8pPr>
    <a:lvl9pPr defTabSz="914400" eaLnBrk="1" hangingPunct="1" latinLnBrk="0" lvl="8" marL="3657600" rtl="0" algn="l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1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5" Type="http://schemas.openxmlformats.org/officeDocument/2006/relationships/slide" Target="slides/slide1.xml"/><Relationship Id="rId12" Type="http://schemas.openxmlformats.org/officeDocument/2006/relationships/slide" Target="slides/slide8.xml"/><Relationship Id="rId11" Type="http://schemas.openxmlformats.org/officeDocument/2006/relationships/slide" Target="slides/slide7.xml"/><Relationship Id="rId7" Type="http://schemas.openxmlformats.org/officeDocument/2006/relationships/slide" Target="slides/slide3.xml"/><Relationship Id="rId2" Type="http://schemas.openxmlformats.org/officeDocument/2006/relationships/presProps" Target="presProps1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8" Type="http://schemas.openxmlformats.org/officeDocument/2006/relationships/slide" Target="slides/slide4.xml"/><Relationship Id="rId4" Type="http://schemas.openxmlformats.org/officeDocument/2006/relationships/notesMaster" Target="notesMasters/notesMaster1.xml"/><Relationship Id="rId3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6" Type="http://schemas.openxmlformats.org/officeDocument/2006/relationships/slide" Target="slides/slide2.xml"/><Relationship Id="rId1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6-09-22T18:08:20.832" idx="1">
    <p:pos x="10" y="10"/>
    <p:text>Repeat Interval: How often the Maintenance Window repeats. A weekly Repeat Type with Repeat Interval of 2 would run every other week</p:text>
    <p:extLst>
      <p:ext uri="{C676402C-5697-4E1C-873F-D02D1690AC5C}">
        <p15:threadingInfo xmlns:p15="http://schemas.microsoft.com/office/powerpoint/2012/main" timeZoneBias="24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35" tIns="45717" rIns="91435" bIns="4571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4" y="1"/>
            <a:ext cx="2971800" cy="458788"/>
          </a:xfrm>
          <a:prstGeom prst="rect">
            <a:avLst/>
          </a:prstGeom>
        </p:spPr>
        <p:txBody>
          <a:bodyPr vert="horz" lIns="91435" tIns="45717" rIns="91435" bIns="45717" rtlCol="0"/>
          <a:lstStyle>
            <a:lvl1pPr algn="r">
              <a:defRPr sz="1200"/>
            </a:lvl1pPr>
          </a:lstStyle>
          <a:p>
            <a:fld id="{BD45443C-915B-4CB2-A67D-2518D3CA013A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5" tIns="45717" rIns="91435" bIns="4571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35" tIns="45717" rIns="91435" bIns="4571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4"/>
            <a:ext cx="2971800" cy="458787"/>
          </a:xfrm>
          <a:prstGeom prst="rect">
            <a:avLst/>
          </a:prstGeom>
        </p:spPr>
        <p:txBody>
          <a:bodyPr vert="horz" lIns="91435" tIns="45717" rIns="91435" bIns="4571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4" y="8685214"/>
            <a:ext cx="2971800" cy="458787"/>
          </a:xfrm>
          <a:prstGeom prst="rect">
            <a:avLst/>
          </a:prstGeom>
        </p:spPr>
        <p:txBody>
          <a:bodyPr vert="horz" lIns="91435" tIns="45717" rIns="91435" bIns="45717" rtlCol="0" anchor="b"/>
          <a:lstStyle>
            <a:lvl1pPr algn="r">
              <a:defRPr sz="1200"/>
            </a:lvl1pPr>
          </a:lstStyle>
          <a:p>
            <a:fld id="{0E4789E4-9F89-412A-BBC8-3037B94E8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0152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Repeat Interval: How often the Maintenance Window repeats. A weekly Repeat Type with Repeat Interval of 2 would run every other week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789E4-9F89-412A-BBC8-3037B94E8A2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4887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76262" y="1725841"/>
            <a:ext cx="6757988" cy="1798409"/>
          </a:xfrm>
          <a:prstGeom prst="rect">
            <a:avLst/>
          </a:prstGeom>
          <a:noFill/>
        </p:spPr>
        <p:txBody>
          <a:bodyPr lIns="0" tIns="0" rIns="0" bIns="0" anchor="ctr">
            <a:normAutofit/>
          </a:bodyPr>
          <a:lstStyle>
            <a:lvl1pPr algn="l">
              <a:lnSpc>
                <a:spcPct val="100000"/>
              </a:lnSpc>
              <a:defRPr sz="5400" b="1" kern="2300" spc="50" baseline="0">
                <a:solidFill>
                  <a:srgbClr val="00539B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/>
              <a:t>Click to Add Master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6262" y="3858306"/>
            <a:ext cx="7158038" cy="425449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400" b="1" i="1">
                <a:solidFill>
                  <a:srgbClr val="F26522"/>
                </a:solidFill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6262" y="4381274"/>
            <a:ext cx="7158038" cy="473074"/>
          </a:xfrm>
          <a:prstGeom prst="rect">
            <a:avLst/>
          </a:prstGeom>
        </p:spPr>
        <p:txBody>
          <a:bodyPr lIns="0" tIns="0" rIns="0" bIns="0"/>
          <a:lstStyle>
            <a:lvl1pPr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anose="02040502050505030304" pitchFamily="18" charset="0"/>
              </a:defRPr>
            </a:lvl1pPr>
          </a:lstStyle>
          <a:p>
            <a:r>
              <a:rPr lang="en-US" dirty="0"/>
              <a:t>October 5, 2015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576262" y="3676650"/>
            <a:ext cx="7158038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0742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43050"/>
            <a:ext cx="7696200" cy="4410075"/>
          </a:xfrm>
          <a:prstGeom prst="rect">
            <a:avLst/>
          </a:prstGeom>
        </p:spPr>
        <p:txBody>
          <a:bodyPr/>
          <a:lstStyle>
            <a:lvl1pPr marL="228600" indent="-228600">
              <a:spcBef>
                <a:spcPts val="1200"/>
              </a:spcBef>
              <a:buClr>
                <a:srgbClr val="00539B"/>
              </a:buClr>
              <a:buFont typeface="Wingdings" panose="05000000000000000000" pitchFamily="2" charset="2"/>
              <a:buChar char="§"/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685800" indent="-228600">
              <a:spcBef>
                <a:spcPts val="1200"/>
              </a:spcBef>
              <a:buClr>
                <a:srgbClr val="00539B"/>
              </a:buClr>
              <a:buFont typeface="Wingdings" panose="05000000000000000000" pitchFamily="2" charset="2"/>
              <a:buChar char="§"/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>
              <a:spcBef>
                <a:spcPts val="1200"/>
              </a:spcBef>
              <a:buClr>
                <a:srgbClr val="00539B"/>
              </a:buClr>
              <a:buFont typeface="Wingdings" panose="05000000000000000000" pitchFamily="2" charset="2"/>
              <a:buChar char="§"/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>
              <a:spcBef>
                <a:spcPts val="1200"/>
              </a:spcBef>
              <a:buClr>
                <a:srgbClr val="00539B"/>
              </a:buClr>
              <a:buFont typeface="Wingdings" panose="05000000000000000000" pitchFamily="2" charset="2"/>
              <a:buChar char="§"/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>
              <a:spcBef>
                <a:spcPts val="1200"/>
              </a:spcBef>
              <a:buClr>
                <a:srgbClr val="00539B"/>
              </a:buClr>
              <a:buFont typeface="Wingdings" panose="05000000000000000000" pitchFamily="2" charset="2"/>
              <a:buChar char="§"/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Subtitle 2"/>
          <p:cNvSpPr>
            <a:spLocks noGrp="1"/>
          </p:cNvSpPr>
          <p:nvPr>
            <p:ph type="subTitle" idx="13" hasCustomPrompt="1"/>
          </p:nvPr>
        </p:nvSpPr>
        <p:spPr>
          <a:xfrm>
            <a:off x="0" y="307974"/>
            <a:ext cx="8324850" cy="488950"/>
          </a:xfrm>
          <a:prstGeom prst="rect">
            <a:avLst/>
          </a:prstGeom>
        </p:spPr>
        <p:txBody>
          <a:bodyPr lIns="548640" rIns="182880">
            <a:noAutofit/>
          </a:bodyPr>
          <a:lstStyle>
            <a:lvl1pPr marL="0" indent="0" algn="l">
              <a:buNone/>
              <a:defRPr sz="3600" b="1" baseline="0">
                <a:solidFill>
                  <a:srgbClr val="F2652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enter slide title</a:t>
            </a:r>
          </a:p>
        </p:txBody>
      </p:sp>
      <p:sp>
        <p:nvSpPr>
          <p:cNvPr id="13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0" y="900110"/>
            <a:ext cx="8324850" cy="366715"/>
          </a:xfrm>
          <a:prstGeom prst="rect">
            <a:avLst/>
          </a:prstGeom>
        </p:spPr>
        <p:txBody>
          <a:bodyPr lIns="137160"/>
          <a:lstStyle>
            <a:lvl2pPr marL="457200" indent="0">
              <a:buNone/>
              <a:defRPr sz="2000" b="1" i="1">
                <a:solidFill>
                  <a:srgbClr val="00539B"/>
                </a:solidFill>
                <a:latin typeface="Georgia" panose="02040502050405020303" pitchFamily="18" charset="0"/>
              </a:defRPr>
            </a:lvl2pPr>
          </a:lstStyle>
          <a:p>
            <a:pPr lvl="1"/>
            <a:r>
              <a:rPr lang="en-US" dirty="0"/>
              <a:t>Click to enter subtitle for slide</a:t>
            </a:r>
          </a:p>
        </p:txBody>
      </p:sp>
    </p:spTree>
    <p:extLst>
      <p:ext uri="{BB962C8B-B14F-4D97-AF65-F5344CB8AC3E}">
        <p14:creationId xmlns:p14="http://schemas.microsoft.com/office/powerpoint/2010/main" val="897474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628650" y="1619250"/>
            <a:ext cx="3695700" cy="4281365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>
              <a:buClr>
                <a:srgbClr val="00539B"/>
              </a:buClr>
              <a:buFont typeface="Wingdings" panose="05000000000000000000" pitchFamily="2" charset="2"/>
              <a:buChar char="§"/>
              <a:defRPr sz="2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685800" indent="-228600">
              <a:buClr>
                <a:srgbClr val="00539B"/>
              </a:buClr>
              <a:buFont typeface="Wingdings" panose="05000000000000000000" pitchFamily="2" charset="2"/>
              <a:buChar char="§"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>
              <a:buClr>
                <a:srgbClr val="00539B"/>
              </a:buClr>
              <a:buFont typeface="Wingdings" panose="05000000000000000000" pitchFamily="2" charset="2"/>
              <a:buChar char="§"/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>
              <a:buClr>
                <a:srgbClr val="00539B"/>
              </a:buClr>
              <a:buFont typeface="Wingdings" panose="05000000000000000000" pitchFamily="2" charset="2"/>
              <a:buChar char="§"/>
              <a:defRPr sz="1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>
              <a:buClr>
                <a:srgbClr val="00539B"/>
              </a:buClr>
              <a:buFont typeface="Wingdings" panose="05000000000000000000" pitchFamily="2" charset="2"/>
              <a:buChar char="§"/>
              <a:defRPr sz="1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4"/>
          </p:nvPr>
        </p:nvSpPr>
        <p:spPr>
          <a:xfrm>
            <a:off x="4629150" y="1619250"/>
            <a:ext cx="3695700" cy="4281365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>
              <a:buClr>
                <a:srgbClr val="00539B"/>
              </a:buClr>
              <a:buFont typeface="Wingdings" panose="05000000000000000000" pitchFamily="2" charset="2"/>
              <a:buChar char="§"/>
              <a:defRPr sz="2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685800" indent="-228600">
              <a:buClr>
                <a:srgbClr val="00539B"/>
              </a:buClr>
              <a:buFont typeface="Wingdings" panose="05000000000000000000" pitchFamily="2" charset="2"/>
              <a:buChar char="§"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>
              <a:buClr>
                <a:srgbClr val="00539B"/>
              </a:buClr>
              <a:buFont typeface="Wingdings" panose="05000000000000000000" pitchFamily="2" charset="2"/>
              <a:buChar char="§"/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>
              <a:buClr>
                <a:srgbClr val="00539B"/>
              </a:buClr>
              <a:buFont typeface="Wingdings" panose="05000000000000000000" pitchFamily="2" charset="2"/>
              <a:buChar char="§"/>
              <a:defRPr sz="1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>
              <a:buClr>
                <a:srgbClr val="00539B"/>
              </a:buClr>
              <a:buFont typeface="Wingdings" panose="05000000000000000000" pitchFamily="2" charset="2"/>
              <a:buChar char="§"/>
              <a:defRPr sz="1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3" hasCustomPrompt="1"/>
          </p:nvPr>
        </p:nvSpPr>
        <p:spPr>
          <a:xfrm>
            <a:off x="0" y="307974"/>
            <a:ext cx="8324850" cy="488950"/>
          </a:xfrm>
          <a:prstGeom prst="rect">
            <a:avLst/>
          </a:prstGeom>
        </p:spPr>
        <p:txBody>
          <a:bodyPr lIns="548640" rIns="182880">
            <a:noAutofit/>
          </a:bodyPr>
          <a:lstStyle>
            <a:lvl1pPr marL="0" indent="0" algn="l">
              <a:buNone/>
              <a:defRPr sz="3600" b="1" baseline="0">
                <a:solidFill>
                  <a:srgbClr val="F2652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enter slide title</a:t>
            </a:r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0" y="900110"/>
            <a:ext cx="8324850" cy="366715"/>
          </a:xfrm>
          <a:prstGeom prst="rect">
            <a:avLst/>
          </a:prstGeom>
        </p:spPr>
        <p:txBody>
          <a:bodyPr lIns="137160"/>
          <a:lstStyle>
            <a:lvl2pPr marL="457200" indent="0">
              <a:buNone/>
              <a:defRPr sz="2000" b="1" i="1">
                <a:solidFill>
                  <a:srgbClr val="00539B"/>
                </a:solidFill>
                <a:latin typeface="Georgia" panose="02040502050405020303" pitchFamily="18" charset="0"/>
              </a:defRPr>
            </a:lvl2pPr>
          </a:lstStyle>
          <a:p>
            <a:pPr lvl="1"/>
            <a:r>
              <a:rPr lang="en-US" dirty="0"/>
              <a:t>Click to enter subtitle for slide</a:t>
            </a:r>
          </a:p>
        </p:txBody>
      </p:sp>
    </p:spTree>
    <p:extLst>
      <p:ext uri="{BB962C8B-B14F-4D97-AF65-F5344CB8AC3E}">
        <p14:creationId xmlns:p14="http://schemas.microsoft.com/office/powerpoint/2010/main" val="3279140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4629150" y="1619251"/>
            <a:ext cx="3695700" cy="425010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628650" y="1619251"/>
            <a:ext cx="3695700" cy="4250104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>
              <a:buClr>
                <a:srgbClr val="00539B"/>
              </a:buClr>
              <a:buFont typeface="Wingdings" panose="05000000000000000000" pitchFamily="2" charset="2"/>
              <a:buChar char="§"/>
              <a:defRPr sz="2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685800" indent="-228600">
              <a:buClr>
                <a:srgbClr val="00539B"/>
              </a:buClr>
              <a:buFont typeface="Wingdings" panose="05000000000000000000" pitchFamily="2" charset="2"/>
              <a:buChar char="§"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>
              <a:buClr>
                <a:srgbClr val="00539B"/>
              </a:buClr>
              <a:buFont typeface="Wingdings" panose="05000000000000000000" pitchFamily="2" charset="2"/>
              <a:buChar char="§"/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>
              <a:buClr>
                <a:srgbClr val="00539B"/>
              </a:buClr>
              <a:buFont typeface="Wingdings" panose="05000000000000000000" pitchFamily="2" charset="2"/>
              <a:buChar char="§"/>
              <a:defRPr sz="1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>
              <a:buClr>
                <a:srgbClr val="00539B"/>
              </a:buClr>
              <a:buFont typeface="Wingdings" panose="05000000000000000000" pitchFamily="2" charset="2"/>
              <a:buChar char="§"/>
              <a:defRPr sz="1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3" hasCustomPrompt="1"/>
          </p:nvPr>
        </p:nvSpPr>
        <p:spPr>
          <a:xfrm>
            <a:off x="0" y="307974"/>
            <a:ext cx="8324850" cy="488950"/>
          </a:xfrm>
          <a:prstGeom prst="rect">
            <a:avLst/>
          </a:prstGeom>
        </p:spPr>
        <p:txBody>
          <a:bodyPr lIns="548640" rIns="182880">
            <a:noAutofit/>
          </a:bodyPr>
          <a:lstStyle>
            <a:lvl1pPr marL="0" indent="0" algn="l">
              <a:buNone/>
              <a:defRPr sz="3600" b="1" baseline="0">
                <a:solidFill>
                  <a:srgbClr val="F2652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enter slide title</a:t>
            </a:r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0" y="900110"/>
            <a:ext cx="8324850" cy="366715"/>
          </a:xfrm>
          <a:prstGeom prst="rect">
            <a:avLst/>
          </a:prstGeom>
        </p:spPr>
        <p:txBody>
          <a:bodyPr lIns="137160"/>
          <a:lstStyle>
            <a:lvl2pPr marL="457200" indent="0">
              <a:buNone/>
              <a:defRPr sz="2000" b="1" i="1">
                <a:solidFill>
                  <a:srgbClr val="00539B"/>
                </a:solidFill>
                <a:latin typeface="Georgia" panose="02040502050405020303" pitchFamily="18" charset="0"/>
              </a:defRPr>
            </a:lvl2pPr>
          </a:lstStyle>
          <a:p>
            <a:pPr lvl="1"/>
            <a:r>
              <a:rPr lang="en-US" dirty="0"/>
              <a:t>Click to enter subtitle for slide</a:t>
            </a:r>
          </a:p>
        </p:txBody>
      </p:sp>
    </p:spTree>
    <p:extLst>
      <p:ext uri="{BB962C8B-B14F-4D97-AF65-F5344CB8AC3E}">
        <p14:creationId xmlns:p14="http://schemas.microsoft.com/office/powerpoint/2010/main" val="486206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628650" y="1619250"/>
            <a:ext cx="7696200" cy="428918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3" hasCustomPrompt="1"/>
          </p:nvPr>
        </p:nvSpPr>
        <p:spPr>
          <a:xfrm>
            <a:off x="0" y="307974"/>
            <a:ext cx="8324850" cy="488950"/>
          </a:xfrm>
          <a:prstGeom prst="rect">
            <a:avLst/>
          </a:prstGeom>
        </p:spPr>
        <p:txBody>
          <a:bodyPr lIns="548640" rIns="182880">
            <a:noAutofit/>
          </a:bodyPr>
          <a:lstStyle>
            <a:lvl1pPr marL="0" indent="0" algn="l">
              <a:buNone/>
              <a:defRPr sz="3600" b="1" baseline="0">
                <a:solidFill>
                  <a:srgbClr val="F2652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enter slide title</a:t>
            </a:r>
          </a:p>
        </p:txBody>
      </p:sp>
      <p:sp>
        <p:nvSpPr>
          <p:cNvPr id="6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0" y="900110"/>
            <a:ext cx="8324850" cy="366715"/>
          </a:xfrm>
          <a:prstGeom prst="rect">
            <a:avLst/>
          </a:prstGeom>
        </p:spPr>
        <p:txBody>
          <a:bodyPr lIns="137160"/>
          <a:lstStyle>
            <a:lvl2pPr marL="457200" indent="0">
              <a:buNone/>
              <a:defRPr sz="2000" b="1" i="1">
                <a:solidFill>
                  <a:srgbClr val="00539B"/>
                </a:solidFill>
                <a:latin typeface="Georgia" panose="02040502050405020303" pitchFamily="18" charset="0"/>
              </a:defRPr>
            </a:lvl2pPr>
          </a:lstStyle>
          <a:p>
            <a:pPr lvl="1"/>
            <a:r>
              <a:rPr lang="en-US" dirty="0"/>
              <a:t>Click to enter subtitle for slide</a:t>
            </a:r>
          </a:p>
        </p:txBody>
      </p:sp>
    </p:spTree>
    <p:extLst>
      <p:ext uri="{BB962C8B-B14F-4D97-AF65-F5344CB8AC3E}">
        <p14:creationId xmlns:p14="http://schemas.microsoft.com/office/powerpoint/2010/main" val="2095289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2"/>
          <p:cNvSpPr>
            <a:spLocks noGrp="1"/>
          </p:cNvSpPr>
          <p:nvPr>
            <p:ph type="subTitle" idx="13" hasCustomPrompt="1"/>
          </p:nvPr>
        </p:nvSpPr>
        <p:spPr>
          <a:xfrm>
            <a:off x="0" y="307974"/>
            <a:ext cx="8324850" cy="488950"/>
          </a:xfrm>
          <a:prstGeom prst="rect">
            <a:avLst/>
          </a:prstGeom>
        </p:spPr>
        <p:txBody>
          <a:bodyPr lIns="548640" rIns="182880">
            <a:noAutofit/>
          </a:bodyPr>
          <a:lstStyle>
            <a:lvl1pPr marL="0" indent="0" algn="l">
              <a:buNone/>
              <a:defRPr sz="3600" b="1" baseline="0">
                <a:solidFill>
                  <a:srgbClr val="F2652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enter slide title</a:t>
            </a:r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0" y="900110"/>
            <a:ext cx="8324850" cy="366715"/>
          </a:xfrm>
          <a:prstGeom prst="rect">
            <a:avLst/>
          </a:prstGeom>
        </p:spPr>
        <p:txBody>
          <a:bodyPr lIns="137160"/>
          <a:lstStyle>
            <a:lvl2pPr marL="457200" indent="0">
              <a:buNone/>
              <a:defRPr sz="2000" b="1" i="1">
                <a:solidFill>
                  <a:srgbClr val="00539B"/>
                </a:solidFill>
                <a:latin typeface="Georgia" panose="02040502050405020303" pitchFamily="18" charset="0"/>
              </a:defRPr>
            </a:lvl2pPr>
          </a:lstStyle>
          <a:p>
            <a:pPr lvl="1"/>
            <a:r>
              <a:rPr lang="en-US" dirty="0"/>
              <a:t>Click to enter subtitle for slide</a:t>
            </a:r>
          </a:p>
        </p:txBody>
      </p:sp>
    </p:spTree>
    <p:extLst>
      <p:ext uri="{BB962C8B-B14F-4D97-AF65-F5344CB8AC3E}">
        <p14:creationId xmlns:p14="http://schemas.microsoft.com/office/powerpoint/2010/main" val="2652917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73614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1" y="219456"/>
            <a:ext cx="8770619" cy="397032"/>
          </a:xfrm>
          <a:prstGeom prst="rect">
            <a:avLst/>
          </a:prstGeom>
        </p:spPr>
        <p:txBody>
          <a:bodyPr/>
          <a:lstStyle>
            <a:lvl1pPr>
              <a:defRPr spc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6"/>
          </p:nvPr>
        </p:nvSpPr>
        <p:spPr>
          <a:xfrm>
            <a:off x="190500" y="1394461"/>
            <a:ext cx="8782050" cy="44691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7"/>
          </p:nvPr>
        </p:nvSpPr>
        <p:spPr>
          <a:xfrm>
            <a:off x="1892300" y="6532246"/>
            <a:ext cx="185738" cy="25908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3725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272" y="6307227"/>
            <a:ext cx="3606800" cy="322407"/>
          </a:xfrm>
          <a:prstGeom prst="rect">
            <a:avLst/>
          </a:prstGeom>
        </p:spPr>
      </p:pic>
      <p:sp>
        <p:nvSpPr>
          <p:cNvPr id="6" name="Rectangle 5"/>
          <p:cNvSpPr/>
          <p:nvPr userDrawn="1"/>
        </p:nvSpPr>
        <p:spPr>
          <a:xfrm>
            <a:off x="8636000" y="0"/>
            <a:ext cx="508000" cy="6858000"/>
          </a:xfrm>
          <a:prstGeom prst="rect">
            <a:avLst/>
          </a:prstGeom>
          <a:solidFill>
            <a:srgbClr val="0053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8636000" y="0"/>
            <a:ext cx="101600" cy="6858000"/>
          </a:xfrm>
          <a:prstGeom prst="rect">
            <a:avLst/>
          </a:prstGeom>
          <a:solidFill>
            <a:srgbClr val="F265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7464" y="6411373"/>
            <a:ext cx="2493736" cy="151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15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68" r:id="rId4"/>
    <p:sldLayoutId id="2147483669" r:id="rId5"/>
    <p:sldLayoutId id="2147483666" r:id="rId6"/>
    <p:sldLayoutId id="2147483667" r:id="rId7"/>
    <p:sldLayoutId id="2147483670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comments" Target="../comments/commen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UFEM </a:t>
            </a:r>
            <a:r>
              <a:rPr lang="en-US" dirty="0" smtClean="0"/>
              <a:t>Update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September </a:t>
            </a:r>
            <a:r>
              <a:rPr lang="en-US" dirty="0" smtClean="0"/>
              <a:t>23, </a:t>
            </a:r>
            <a:r>
              <a:rPr lang="en-US" dirty="0"/>
              <a:t>2016 </a:t>
            </a:r>
          </a:p>
        </p:txBody>
      </p:sp>
    </p:spTree>
    <p:extLst>
      <p:ext uri="{BB962C8B-B14F-4D97-AF65-F5344CB8AC3E}">
        <p14:creationId xmlns:p14="http://schemas.microsoft.com/office/powerpoint/2010/main" val="3179620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CPM and </a:t>
            </a:r>
            <a:r>
              <a:rPr lang="en-US" dirty="0" err="1" smtClean="0"/>
              <a:t>OfficeScan</a:t>
            </a:r>
            <a:r>
              <a:rPr lang="en-US" dirty="0" smtClean="0"/>
              <a:t> Update</a:t>
            </a:r>
          </a:p>
          <a:p>
            <a:r>
              <a:rPr lang="en-US" dirty="0" smtClean="0"/>
              <a:t>Patch Management Update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3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0353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28650" y="1017917"/>
            <a:ext cx="7696200" cy="4935208"/>
          </a:xfrm>
        </p:spPr>
        <p:txBody>
          <a:bodyPr/>
          <a:lstStyle/>
          <a:p>
            <a:r>
              <a:rPr lang="en-US" dirty="0" smtClean="0"/>
              <a:t>IBM &amp; Trend’s business relationship is changing…</a:t>
            </a:r>
          </a:p>
          <a:p>
            <a:pPr lvl="1"/>
            <a:r>
              <a:rPr lang="en-US" dirty="0" smtClean="0"/>
              <a:t>Core Protection Module (CPM) </a:t>
            </a:r>
          </a:p>
          <a:p>
            <a:pPr lvl="2"/>
            <a:r>
              <a:rPr lang="en-US" dirty="0" err="1" smtClean="0"/>
              <a:t>BigFix’s</a:t>
            </a:r>
            <a:r>
              <a:rPr lang="en-US" dirty="0" smtClean="0"/>
              <a:t> Antivirus Solution: basic AV, no new functionality from Trend</a:t>
            </a:r>
          </a:p>
          <a:p>
            <a:pPr lvl="2"/>
            <a:r>
              <a:rPr lang="en-US" dirty="0" smtClean="0"/>
              <a:t>EOM: December 2016</a:t>
            </a:r>
          </a:p>
          <a:p>
            <a:pPr lvl="2"/>
            <a:r>
              <a:rPr lang="en-US" dirty="0" smtClean="0"/>
              <a:t>EOS: December 2017</a:t>
            </a:r>
          </a:p>
          <a:p>
            <a:r>
              <a:rPr lang="en-US" dirty="0" smtClean="0"/>
              <a:t>1:1 License Conversion</a:t>
            </a:r>
          </a:p>
          <a:p>
            <a:pPr lvl="1"/>
            <a:r>
              <a:rPr lang="en-US" dirty="0" smtClean="0"/>
              <a:t>CPM : </a:t>
            </a:r>
            <a:r>
              <a:rPr lang="en-US" dirty="0" err="1" smtClean="0"/>
              <a:t>OfficeScan</a:t>
            </a:r>
            <a:r>
              <a:rPr lang="en-US" dirty="0" smtClean="0"/>
              <a:t> Endpoint Protection</a:t>
            </a:r>
          </a:p>
          <a:p>
            <a:r>
              <a:rPr lang="en-US" dirty="0" smtClean="0"/>
              <a:t>Migration</a:t>
            </a:r>
          </a:p>
          <a:p>
            <a:pPr lvl="1"/>
            <a:r>
              <a:rPr lang="en-US" dirty="0" smtClean="0"/>
              <a:t>Targeted end of year completion; likely February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0" y="307974"/>
            <a:ext cx="8515350" cy="488950"/>
          </a:xfrm>
          <a:prstGeom prst="rect">
            <a:avLst/>
          </a:prstGeom>
        </p:spPr>
        <p:txBody>
          <a:bodyPr/>
          <a:lstStyle/>
          <a:p>
            <a:r>
              <a:rPr lang="en-US" sz="3200" b="1" dirty="0" smtClean="0"/>
              <a:t>IBM &amp; Trend Micro 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6702772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5"/>
          <p:cNvSpPr>
            <a:spLocks noGrp="1"/>
          </p:cNvSpPr>
          <p:nvPr>
            <p:ph type="title"/>
          </p:nvPr>
        </p:nvSpPr>
        <p:spPr>
          <a:xfrm>
            <a:off x="379968" y="284780"/>
            <a:ext cx="7893843" cy="298608"/>
          </a:xfrm>
        </p:spPr>
        <p:txBody>
          <a:bodyPr/>
          <a:lstStyle/>
          <a:p>
            <a:r>
              <a:rPr lang="en-US" altLang="en-US" sz="3200" b="1" dirty="0">
                <a:latin typeface="+mn-lt"/>
              </a:rPr>
              <a:t>BigFix Protection vs. Trend Micro OfficeScan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6"/>
            <p:extLst>
              <p:ext uri="{D42A27DB-BD31-4B8C-83A1-F6EECF244321}">
                <p14:modId xmlns:p14="http://schemas.microsoft.com/office/powerpoint/2010/main" val="348129045"/>
              </p:ext>
            </p:extLst>
          </p:nvPr>
        </p:nvGraphicFramePr>
        <p:xfrm>
          <a:off x="610077" y="825322"/>
          <a:ext cx="7663734" cy="54742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3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341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93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264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0271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Function</a:t>
                      </a:r>
                    </a:p>
                  </a:txBody>
                  <a:tcPr marL="8828" marR="8828" marT="857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Feature</a:t>
                      </a:r>
                    </a:p>
                  </a:txBody>
                  <a:tcPr marL="8828" marR="8828" marT="85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Protection</a:t>
                      </a:r>
                    </a:p>
                  </a:txBody>
                  <a:tcPr marL="8828" marR="8828" marT="85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OfficeScan</a:t>
                      </a:r>
                    </a:p>
                  </a:txBody>
                  <a:tcPr marL="8828" marR="8828" marT="8572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6090"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Smart Protection Server</a:t>
                      </a:r>
                    </a:p>
                  </a:txBody>
                  <a:tcPr marL="8828" marR="8828" marT="8572" marB="0" anchor="ctr"/>
                </a:tc>
                <a:tc>
                  <a:txBody>
                    <a:bodyPr/>
                    <a:lstStyle/>
                    <a:p>
                      <a:pPr marL="171450" indent="-171450" algn="l" fontAlgn="b">
                        <a:lnSpc>
                          <a:spcPts val="12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Support upgraded Smart Scan Server 3.0</a:t>
                      </a:r>
                    </a:p>
                  </a:txBody>
                  <a:tcPr marL="8828" marR="8828" marT="8572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200"/>
                        </a:lnSpc>
                      </a:pPr>
                      <a:r>
                        <a:rPr lang="en-US" sz="1100" b="0" i="0" u="none" strike="noStrike" dirty="0">
                          <a:solidFill>
                            <a:schemeClr val="accent6"/>
                          </a:solidFill>
                          <a:effectLst/>
                          <a:latin typeface="Calibri" panose="020F050202020403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lang="en-US" sz="110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28" marR="8828" marT="8572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>
                          <a:solidFill>
                            <a:schemeClr val="accent6"/>
                          </a:solidFill>
                          <a:effectLst/>
                          <a:latin typeface="Calibri" panose="020F050202020403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lang="en-US" sz="110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28" marR="8828" marT="8572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3572"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Advanced Service</a:t>
                      </a:r>
                    </a:p>
                  </a:txBody>
                  <a:tcPr marL="8828" marR="8828" marT="8572" marB="0" anchor="ctr"/>
                </a:tc>
                <a:tc>
                  <a:txBody>
                    <a:bodyPr/>
                    <a:lstStyle/>
                    <a:p>
                      <a:pPr marL="171450" marR="0" indent="-171450" algn="l" defTabSz="457200" rtl="0" eaLnBrk="1" fontAlgn="b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CCSF – Browser</a:t>
                      </a:r>
                    </a:p>
                  </a:txBody>
                  <a:tcPr marL="8828" marR="8828" marT="8572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200"/>
                        </a:lnSpc>
                      </a:pPr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sym typeface="Wingdings" panose="05000000000000000000" pitchFamily="2" charset="2"/>
                        </a:rPr>
                        <a:t>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28" marR="8828" marT="8572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200"/>
                        </a:lnSpc>
                      </a:pPr>
                      <a:r>
                        <a:rPr lang="en-US" sz="1100" b="0" i="0" u="none" strike="noStrike" dirty="0">
                          <a:solidFill>
                            <a:schemeClr val="accent6"/>
                          </a:solidFill>
                          <a:effectLst/>
                          <a:latin typeface="Calibri" panose="020F050202020403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lang="en-US" sz="110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28" marR="8828" marT="8572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5493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DLP / Device Control</a:t>
                      </a:r>
                      <a:b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28" marR="8828" marT="8572" marB="0" anchor="ctr"/>
                </a:tc>
                <a:tc>
                  <a:txBody>
                    <a:bodyPr/>
                    <a:lstStyle/>
                    <a:p>
                      <a:pPr marL="171450" indent="-171450" algn="l" fontAlgn="b">
                        <a:lnSpc>
                          <a:spcPts val="12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DLP</a:t>
                      </a:r>
                      <a:r>
                        <a:rPr lang="en-US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(content filtering) and Device Control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171450" indent="-171450" algn="l" fontAlgn="b">
                        <a:lnSpc>
                          <a:spcPts val="12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User Justification support</a:t>
                      </a:r>
                    </a:p>
                    <a:p>
                      <a:pPr marL="171450" indent="-171450" algn="l" fontAlgn="b">
                        <a:lnSpc>
                          <a:spcPts val="12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Smartphone and Tablet support</a:t>
                      </a:r>
                    </a:p>
                    <a:p>
                      <a:pPr marL="171450" indent="-171450" algn="l" fontAlgn="b">
                        <a:lnSpc>
                          <a:spcPts val="12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Updated data identifier and template libraries</a:t>
                      </a:r>
                    </a:p>
                    <a:p>
                      <a:pPr marL="171450" indent="-171450" algn="l" fontAlgn="b">
                        <a:lnSpc>
                          <a:spcPts val="12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Multi-rule policies</a:t>
                      </a:r>
                    </a:p>
                    <a:p>
                      <a:pPr marL="171450" indent="-171450" algn="l" fontAlgn="b">
                        <a:lnSpc>
                          <a:spcPts val="12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Enhanced DLP log details</a:t>
                      </a:r>
                    </a:p>
                    <a:p>
                      <a:pPr marL="171450" indent="-171450" algn="l" fontAlgn="b">
                        <a:lnSpc>
                          <a:spcPts val="12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Extended non-storage device support</a:t>
                      </a:r>
                    </a:p>
                    <a:p>
                      <a:pPr marL="171450" indent="-171450" algn="l" fontAlgn="b">
                        <a:lnSpc>
                          <a:spcPts val="12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Extended DLP channel support</a:t>
                      </a:r>
                    </a:p>
                  </a:txBody>
                  <a:tcPr marL="8828" marR="8828" marT="8572" marB="0" anchor="ctr"/>
                </a:tc>
                <a:tc>
                  <a:txBody>
                    <a:bodyPr/>
                    <a:lstStyle/>
                    <a:p>
                      <a:pPr marL="0" marR="0" indent="0" algn="ctr" defTabSz="548640" rtl="0" eaLnBrk="1" fontAlgn="b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>
                          <a:solidFill>
                            <a:schemeClr val="accent6"/>
                          </a:solidFill>
                          <a:effectLst/>
                          <a:latin typeface="Calibri" panose="020F0502020204030204" pitchFamily="34" charset="0"/>
                          <a:sym typeface="Wingdings" panose="05000000000000000000" pitchFamily="2" charset="2"/>
                        </a:rPr>
                        <a:t></a:t>
                      </a:r>
                    </a:p>
                    <a:p>
                      <a:pPr algn="ctr" fontAlgn="b">
                        <a:lnSpc>
                          <a:spcPts val="1200"/>
                        </a:lnSpc>
                      </a:pPr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sym typeface="Wingdings" panose="05000000000000000000" pitchFamily="2" charset="2"/>
                        </a:rPr>
                        <a:t></a:t>
                      </a:r>
                    </a:p>
                    <a:p>
                      <a:pPr marL="0" marR="0" indent="0" algn="ctr" defTabSz="457200" rtl="0" eaLnBrk="1" fontAlgn="b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sym typeface="Wingdings" panose="05000000000000000000" pitchFamily="2" charset="2"/>
                        </a:rPr>
                        <a:t>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indent="0" algn="ctr" defTabSz="457200" rtl="0" eaLnBrk="1" fontAlgn="b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sym typeface="Wingdings" panose="05000000000000000000" pitchFamily="2" charset="2"/>
                        </a:rPr>
                        <a:t>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indent="0" algn="ctr" defTabSz="457200" rtl="0" eaLnBrk="1" fontAlgn="b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sym typeface="Wingdings" panose="05000000000000000000" pitchFamily="2" charset="2"/>
                        </a:rPr>
                        <a:t>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indent="0" algn="ctr" defTabSz="457200" rtl="0" eaLnBrk="1" fontAlgn="b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sym typeface="Wingdings" panose="05000000000000000000" pitchFamily="2" charset="2"/>
                        </a:rPr>
                        <a:t>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indent="0" algn="ctr" defTabSz="457200" rtl="0" eaLnBrk="1" fontAlgn="b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sym typeface="Wingdings" panose="05000000000000000000" pitchFamily="2" charset="2"/>
                        </a:rPr>
                        <a:t>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indent="0" algn="ctr" defTabSz="457200" rtl="0" eaLnBrk="1" fontAlgn="b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sym typeface="Wingdings" panose="05000000000000000000" pitchFamily="2" charset="2"/>
                        </a:rPr>
                        <a:t>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28" marR="8828" marT="8572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>
                          <a:solidFill>
                            <a:schemeClr val="accent6"/>
                          </a:solidFill>
                          <a:effectLst/>
                          <a:latin typeface="Calibri" panose="020F0502020204030204" pitchFamily="34" charset="0"/>
                          <a:sym typeface="Wingdings" panose="05000000000000000000" pitchFamily="2" charset="2"/>
                        </a:rPr>
                        <a:t></a:t>
                      </a:r>
                    </a:p>
                    <a:p>
                      <a:pPr marL="0" marR="0" indent="0" algn="ctr" defTabSz="457200" rtl="0" eaLnBrk="1" fontAlgn="b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>
                          <a:solidFill>
                            <a:schemeClr val="accent6"/>
                          </a:solidFill>
                          <a:effectLst/>
                          <a:latin typeface="Calibri" panose="020F050202020403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lang="en-US" sz="110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indent="0" algn="ctr" defTabSz="457200" rtl="0" eaLnBrk="1" fontAlgn="b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>
                          <a:solidFill>
                            <a:schemeClr val="accent6"/>
                          </a:solidFill>
                          <a:effectLst/>
                          <a:latin typeface="Calibri" panose="020F050202020403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lang="en-US" sz="110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indent="0" algn="ctr" defTabSz="457200" rtl="0" eaLnBrk="1" fontAlgn="b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>
                          <a:solidFill>
                            <a:schemeClr val="accent6"/>
                          </a:solidFill>
                          <a:effectLst/>
                          <a:latin typeface="Calibri" panose="020F050202020403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lang="en-US" sz="110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indent="0" algn="ctr" defTabSz="457200" rtl="0" eaLnBrk="1" fontAlgn="b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>
                          <a:solidFill>
                            <a:schemeClr val="accent6"/>
                          </a:solidFill>
                          <a:effectLst/>
                          <a:latin typeface="Calibri" panose="020F050202020403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lang="en-US" sz="110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indent="0" algn="ctr" defTabSz="457200" rtl="0" eaLnBrk="1" fontAlgn="b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>
                          <a:solidFill>
                            <a:schemeClr val="accent6"/>
                          </a:solidFill>
                          <a:effectLst/>
                          <a:latin typeface="Calibri" panose="020F050202020403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lang="en-US" sz="110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indent="0" algn="ctr" defTabSz="457200" rtl="0" eaLnBrk="1" fontAlgn="b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>
                          <a:solidFill>
                            <a:schemeClr val="accent6"/>
                          </a:solidFill>
                          <a:effectLst/>
                          <a:latin typeface="Calibri" panose="020F050202020403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lang="en-US" sz="110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indent="0" algn="ctr" defTabSz="457200" rtl="0" eaLnBrk="1" fontAlgn="b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>
                          <a:solidFill>
                            <a:schemeClr val="accent6"/>
                          </a:solidFill>
                          <a:effectLst/>
                          <a:latin typeface="Calibri" panose="020F050202020403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lang="en-US" sz="110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28" marR="8828" marT="8572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0938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Command &amp; Control</a:t>
                      </a:r>
                    </a:p>
                  </a:txBody>
                  <a:tcPr marL="8828" marR="8828" marT="8572" marB="0" anchor="ctr"/>
                </a:tc>
                <a:tc>
                  <a:txBody>
                    <a:bodyPr/>
                    <a:lstStyle/>
                    <a:p>
                      <a:pPr marL="171450" indent="-171450" algn="l" fontAlgn="b">
                        <a:lnSpc>
                          <a:spcPts val="12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Global User-defined Approved and Blocked IP lists</a:t>
                      </a:r>
                    </a:p>
                    <a:p>
                      <a:pPr marL="171450" indent="-171450" algn="l" fontAlgn="b">
                        <a:lnSpc>
                          <a:spcPts val="12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Malware network fingerprinting to detect C&amp;C callbacks</a:t>
                      </a:r>
                    </a:p>
                    <a:p>
                      <a:pPr marL="171450" indent="-171450" algn="l" fontAlgn="b">
                        <a:lnSpc>
                          <a:spcPts val="12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Granular action configuration when suspicious connections are detected</a:t>
                      </a:r>
                    </a:p>
                    <a:p>
                      <a:pPr marL="171450" indent="-171450" algn="l" fontAlgn="b">
                        <a:lnSpc>
                          <a:spcPts val="12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C&amp;C server and agent logs record the process responsible for C&amp;C callbacks</a:t>
                      </a:r>
                    </a:p>
                    <a:p>
                      <a:pPr marL="171450" indent="-171450" algn="l" fontAlgn="b">
                        <a:lnSpc>
                          <a:spcPts val="12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Global Intelligence C&amp;C server lists</a:t>
                      </a:r>
                    </a:p>
                    <a:p>
                      <a:pPr marL="171450" indent="-171450" algn="l" fontAlgn="b">
                        <a:lnSpc>
                          <a:spcPts val="12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NCIE integration - C&amp;C IP list</a:t>
                      </a:r>
                    </a:p>
                  </a:txBody>
                  <a:tcPr marL="8828" marR="8828" marT="8572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200"/>
                        </a:lnSpc>
                      </a:pPr>
                      <a:r>
                        <a:rPr lang="en-US" sz="1100" b="0" i="0" u="none" strike="noStrike" dirty="0">
                          <a:solidFill>
                            <a:schemeClr val="accent6"/>
                          </a:solidFill>
                          <a:effectLst/>
                          <a:latin typeface="Calibri" panose="020F050202020403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lang="en-US" sz="110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indent="0" algn="ctr" defTabSz="457200" rtl="0" eaLnBrk="1" fontAlgn="b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sym typeface="Wingdings" panose="05000000000000000000" pitchFamily="2" charset="2"/>
                        </a:rPr>
                        <a:t>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>
                        <a:lnSpc>
                          <a:spcPts val="1200"/>
                        </a:lnSpc>
                      </a:pPr>
                      <a:r>
                        <a:rPr lang="en-US" sz="1100" b="0" i="0" u="none" strike="noStrike" dirty="0">
                          <a:solidFill>
                            <a:schemeClr val="accent6"/>
                          </a:solidFill>
                          <a:effectLst/>
                          <a:latin typeface="Calibri" panose="020F050202020403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lang="en-US" sz="110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indent="0" algn="ctr" defTabSz="457200" rtl="0" eaLnBrk="1" fontAlgn="b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sym typeface="Wingdings" panose="05000000000000000000" pitchFamily="2" charset="2"/>
                        </a:rPr>
                        <a:t>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indent="0" algn="ctr" defTabSz="457200" rtl="0" eaLnBrk="1" fontAlgn="b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>
                          <a:solidFill>
                            <a:schemeClr val="accent6"/>
                          </a:solidFill>
                          <a:effectLst/>
                          <a:latin typeface="Calibri" panose="020F0502020204030204" pitchFamily="34" charset="0"/>
                          <a:sym typeface="Wingdings" panose="05000000000000000000" pitchFamily="2" charset="2"/>
                        </a:rPr>
                        <a:t></a:t>
                      </a:r>
                    </a:p>
                    <a:p>
                      <a:pPr marL="0" marR="0" indent="0" algn="ctr" defTabSz="457200" rtl="0" eaLnBrk="1" fontAlgn="b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>
                          <a:solidFill>
                            <a:schemeClr val="accent6"/>
                          </a:solidFill>
                          <a:effectLst/>
                          <a:latin typeface="Calibri" panose="020F050202020403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lang="en-US" sz="110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28" marR="8828" marT="8572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>
                          <a:solidFill>
                            <a:schemeClr val="accent6"/>
                          </a:solidFill>
                          <a:effectLst/>
                          <a:latin typeface="Calibri" panose="020F050202020403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lang="en-US" sz="110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indent="0" algn="ctr" defTabSz="457200" rtl="0" eaLnBrk="1" fontAlgn="b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>
                          <a:solidFill>
                            <a:schemeClr val="accent6"/>
                          </a:solidFill>
                          <a:effectLst/>
                          <a:latin typeface="Calibri" panose="020F050202020403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lang="en-US" sz="110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indent="0" algn="ctr" defTabSz="457200" rtl="0" eaLnBrk="1" fontAlgn="b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>
                          <a:solidFill>
                            <a:schemeClr val="accent6"/>
                          </a:solidFill>
                          <a:effectLst/>
                          <a:latin typeface="Calibri" panose="020F050202020403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lang="en-US" sz="110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indent="0" algn="ctr" defTabSz="457200" rtl="0" eaLnBrk="1" fontAlgn="b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>
                          <a:solidFill>
                            <a:schemeClr val="accent6"/>
                          </a:solidFill>
                          <a:effectLst/>
                          <a:latin typeface="Calibri" panose="020F050202020403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lang="en-US" sz="110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indent="0" algn="ctr" defTabSz="457200" rtl="0" eaLnBrk="1" fontAlgn="b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>
                          <a:solidFill>
                            <a:schemeClr val="accent6"/>
                          </a:solidFill>
                          <a:effectLst/>
                          <a:latin typeface="Calibri" panose="020F050202020403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lang="en-US" sz="110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indent="0" algn="ctr" defTabSz="457200" rtl="0" eaLnBrk="1" fontAlgn="b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>
                          <a:solidFill>
                            <a:schemeClr val="accent6"/>
                          </a:solidFill>
                          <a:effectLst/>
                          <a:latin typeface="Calibri" panose="020F050202020403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lang="en-US" sz="110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28" marR="8828" marT="8572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3834"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Enhancement</a:t>
                      </a:r>
                    </a:p>
                  </a:txBody>
                  <a:tcPr marL="8828" marR="8828" marT="8572" marB="0" anchor="ctr"/>
                </a:tc>
                <a:tc>
                  <a:txBody>
                    <a:bodyPr/>
                    <a:lstStyle/>
                    <a:p>
                      <a:pPr marL="171450" indent="-171450" algn="l" fontAlgn="b">
                        <a:lnSpc>
                          <a:spcPts val="12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Trusted Program</a:t>
                      </a:r>
                    </a:p>
                    <a:p>
                      <a:pPr marL="171450" indent="-171450" algn="l" fontAlgn="b">
                        <a:lnSpc>
                          <a:spcPts val="12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Persistent scan cache, global approved list</a:t>
                      </a:r>
                    </a:p>
                    <a:p>
                      <a:pPr marL="171450" indent="-171450" algn="l" fontAlgn="b">
                        <a:lnSpc>
                          <a:spcPts val="12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Support deferred scanning</a:t>
                      </a:r>
                    </a:p>
                  </a:txBody>
                  <a:tcPr marL="8828" marR="8828" marT="8572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sym typeface="Wingdings" panose="05000000000000000000" pitchFamily="2" charset="2"/>
                        </a:rPr>
                        <a:t>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indent="0" algn="ctr" defTabSz="457200" rtl="0" eaLnBrk="1" fontAlgn="b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sym typeface="Wingdings" panose="05000000000000000000" pitchFamily="2" charset="2"/>
                        </a:rPr>
                        <a:t>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indent="0" algn="ctr" defTabSz="457200" rtl="0" eaLnBrk="1" fontAlgn="b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sym typeface="Wingdings" panose="05000000000000000000" pitchFamily="2" charset="2"/>
                        </a:rPr>
                        <a:t>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28" marR="8828" marT="8572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>
                          <a:solidFill>
                            <a:schemeClr val="accent6"/>
                          </a:solidFill>
                          <a:effectLst/>
                          <a:latin typeface="Calibri" panose="020F050202020403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lang="en-US" sz="110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indent="0" algn="ctr" defTabSz="457200" rtl="0" eaLnBrk="1" fontAlgn="b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>
                          <a:solidFill>
                            <a:schemeClr val="accent6"/>
                          </a:solidFill>
                          <a:effectLst/>
                          <a:latin typeface="Calibri" panose="020F050202020403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lang="en-US" sz="110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indent="0" algn="ctr" defTabSz="457200" rtl="0" eaLnBrk="1" fontAlgn="b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>
                          <a:solidFill>
                            <a:schemeClr val="accent6"/>
                          </a:solidFill>
                          <a:effectLst/>
                          <a:latin typeface="Calibri" panose="020F050202020403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lang="en-US" sz="110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28" marR="8828" marT="8572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357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Agent Interface Redesign</a:t>
                      </a:r>
                    </a:p>
                  </a:txBody>
                  <a:tcPr marL="8828" marR="8828" marT="8572" marB="0" anchor="ctr"/>
                </a:tc>
                <a:tc>
                  <a:txBody>
                    <a:bodyPr/>
                    <a:lstStyle/>
                    <a:p>
                      <a:pPr marL="171450" indent="-171450" algn="l" fontAlgn="b">
                        <a:lnSpc>
                          <a:spcPts val="12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Redesigned new web-style agent console</a:t>
                      </a:r>
                    </a:p>
                  </a:txBody>
                  <a:tcPr marL="8828" marR="8828" marT="8572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sym typeface="Wingdings" panose="05000000000000000000" pitchFamily="2" charset="2"/>
                        </a:rPr>
                        <a:t>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28" marR="8828" marT="8572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>
                          <a:solidFill>
                            <a:schemeClr val="accent6"/>
                          </a:solidFill>
                          <a:effectLst/>
                          <a:latin typeface="Calibri" panose="020F050202020403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lang="en-US" sz="110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28" marR="8828" marT="8572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8796"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CryptoLocker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Solution</a:t>
                      </a:r>
                    </a:p>
                  </a:txBody>
                  <a:tcPr marL="8828" marR="8828" marT="8572" marB="0" anchor="ctr"/>
                </a:tc>
                <a:tc>
                  <a:txBody>
                    <a:bodyPr/>
                    <a:lstStyle/>
                    <a:p>
                      <a:pPr marL="171450" indent="-171450" algn="l" fontAlgn="b">
                        <a:lnSpc>
                          <a:spcPts val="12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Protect documents against unauthorized encryption or modification</a:t>
                      </a:r>
                    </a:p>
                    <a:p>
                      <a:pPr marL="171450" indent="-171450" algn="l" fontAlgn="b">
                        <a:lnSpc>
                          <a:spcPts val="12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Block processes commonly associated with ransomware</a:t>
                      </a:r>
                    </a:p>
                  </a:txBody>
                  <a:tcPr marL="8828" marR="8828" marT="8572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sym typeface="Wingdings" panose="05000000000000000000" pitchFamily="2" charset="2"/>
                        </a:rPr>
                        <a:t>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indent="0" algn="ctr" defTabSz="457200" rtl="0" eaLnBrk="1" fontAlgn="b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sym typeface="Wingdings" panose="05000000000000000000" pitchFamily="2" charset="2"/>
                        </a:rPr>
                        <a:t>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28" marR="8828" marT="8572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>
                          <a:solidFill>
                            <a:schemeClr val="accent6"/>
                          </a:solidFill>
                          <a:effectLst/>
                          <a:latin typeface="Calibri" panose="020F050202020403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lang="en-US" sz="110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indent="0" algn="ctr" defTabSz="457200" rtl="0" eaLnBrk="1" fontAlgn="b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>
                          <a:solidFill>
                            <a:schemeClr val="accent6"/>
                          </a:solidFill>
                          <a:effectLst/>
                          <a:latin typeface="Calibri" panose="020F050202020403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lang="en-US" sz="110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28" marR="8828" marT="8572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12666"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Behavior Monitoring Enhancement</a:t>
                      </a:r>
                    </a:p>
                  </a:txBody>
                  <a:tcPr marL="8828" marR="8828" marT="8572" marB="0" anchor="ctr"/>
                </a:tc>
                <a:tc>
                  <a:txBody>
                    <a:bodyPr/>
                    <a:lstStyle/>
                    <a:p>
                      <a:pPr marL="171450" indent="-171450" algn="l" fontAlgn="ctr">
                        <a:lnSpc>
                          <a:spcPts val="12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Behavior Monitoring Scan Enhancement, including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CryptoLocker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detection by Behavior Monitoring</a:t>
                      </a:r>
                    </a:p>
                    <a:p>
                      <a:pPr marL="171450" indent="-171450" algn="l" fontAlgn="ctr">
                        <a:lnSpc>
                          <a:spcPts val="12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Enhanced Behavior</a:t>
                      </a:r>
                      <a:r>
                        <a:rPr lang="en-US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Monitoring in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Ransomware detection and protection</a:t>
                      </a:r>
                    </a:p>
                  </a:txBody>
                  <a:tcPr marL="8828" marR="8828" marT="8572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>
                          <a:solidFill>
                            <a:schemeClr val="accent6"/>
                          </a:solidFill>
                          <a:effectLst/>
                          <a:latin typeface="Calibri" panose="020F0502020204030204" pitchFamily="34" charset="0"/>
                          <a:sym typeface="Wingdings" panose="05000000000000000000" pitchFamily="2" charset="2"/>
                        </a:rPr>
                        <a:t></a:t>
                      </a:r>
                    </a:p>
                    <a:p>
                      <a:pPr marL="0" marR="0" indent="0" algn="ctr" defTabSz="457200" rtl="0" eaLnBrk="1" fontAlgn="b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sym typeface="Wingdings" panose="05000000000000000000" pitchFamily="2" charset="2"/>
                        </a:rPr>
                        <a:t>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28" marR="8828" marT="8572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>
                          <a:solidFill>
                            <a:schemeClr val="accent6"/>
                          </a:solidFill>
                          <a:effectLst/>
                          <a:latin typeface="Calibri" panose="020F0502020204030204" pitchFamily="34" charset="0"/>
                          <a:sym typeface="Wingdings" panose="05000000000000000000" pitchFamily="2" charset="2"/>
                        </a:rPr>
                        <a:t></a:t>
                      </a:r>
                    </a:p>
                    <a:p>
                      <a:pPr marL="0" marR="0" indent="0" algn="ctr" defTabSz="457200" rtl="0" eaLnBrk="1" fontAlgn="b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>
                          <a:solidFill>
                            <a:schemeClr val="accent6"/>
                          </a:solidFill>
                          <a:effectLst/>
                          <a:latin typeface="Calibri" panose="020F050202020403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lang="en-US" sz="110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28" marR="8828" marT="8572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879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Other Features</a:t>
                      </a:r>
                    </a:p>
                  </a:txBody>
                  <a:tcPr marL="8828" marR="8828" marT="8572" marB="0" anchor="ctr"/>
                </a:tc>
                <a:tc>
                  <a:txBody>
                    <a:bodyPr/>
                    <a:lstStyle/>
                    <a:p>
                      <a:pPr marL="171450" marR="0" indent="-171450" algn="l" defTabSz="548640" rtl="0" eaLnBrk="1" fontAlgn="b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Virtual Desktop Infrastructure</a:t>
                      </a:r>
                      <a:r>
                        <a:rPr lang="en-US" sz="11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support</a:t>
                      </a:r>
                    </a:p>
                    <a:p>
                      <a:pPr marL="171450" marR="0" indent="-171450" algn="l" defTabSz="548640" rtl="0" eaLnBrk="1" fontAlgn="b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Firewall support</a:t>
                      </a:r>
                      <a:endParaRPr lang="en-US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8828" marR="8828" marT="8572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>
                          <a:solidFill>
                            <a:schemeClr val="accent6"/>
                          </a:solidFill>
                          <a:effectLst/>
                          <a:latin typeface="Calibri" panose="020F0502020204030204" pitchFamily="34" charset="0"/>
                          <a:sym typeface="Wingdings" panose="05000000000000000000" pitchFamily="2" charset="2"/>
                        </a:rPr>
                        <a:t></a:t>
                      </a:r>
                    </a:p>
                    <a:p>
                      <a:pPr marL="0" marR="0" indent="0" algn="ctr" defTabSz="457200" rtl="0" eaLnBrk="1" fontAlgn="b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>
                          <a:solidFill>
                            <a:schemeClr val="accent6"/>
                          </a:solidFill>
                          <a:effectLst/>
                          <a:latin typeface="Calibri" panose="020F050202020403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lang="en-US" sz="110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28" marR="8828" marT="8572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>
                          <a:solidFill>
                            <a:schemeClr val="accent6"/>
                          </a:solidFill>
                          <a:effectLst/>
                          <a:latin typeface="Calibri" panose="020F0502020204030204" pitchFamily="34" charset="0"/>
                          <a:sym typeface="Wingdings" panose="05000000000000000000" pitchFamily="2" charset="2"/>
                        </a:rPr>
                        <a:t></a:t>
                      </a:r>
                    </a:p>
                    <a:p>
                      <a:pPr marL="0" marR="0" indent="0" algn="ctr" defTabSz="457200" rtl="0" eaLnBrk="1" fontAlgn="b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>
                          <a:solidFill>
                            <a:schemeClr val="accent6"/>
                          </a:solidFill>
                          <a:effectLst/>
                          <a:latin typeface="Calibri" panose="020F050202020403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lang="en-US" sz="110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28" marR="8828" marT="8572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8797">
                <a:tc>
                  <a:txBody>
                    <a:bodyPr/>
                    <a:lstStyle/>
                    <a:p>
                      <a:pPr marL="0" algn="l" defTabSz="548640" rtl="0" eaLnBrk="1" fontAlgn="b" latinLnBrk="0" hangingPunct="1"/>
                      <a:r>
                        <a:rPr lang="en-US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Platform</a:t>
                      </a:r>
                      <a:r>
                        <a:rPr lang="en-US" sz="1100" b="1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Support</a:t>
                      </a:r>
                      <a:endParaRPr lang="en-US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8828" marR="8828" marT="8572" marB="0" anchor="ctr"/>
                </a:tc>
                <a:tc>
                  <a:txBody>
                    <a:bodyPr/>
                    <a:lstStyle/>
                    <a:p>
                      <a:pPr marL="171450" indent="-171450" algn="l" fontAlgn="b">
                        <a:lnSpc>
                          <a:spcPts val="12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Support for Windows 10</a:t>
                      </a:r>
                    </a:p>
                    <a:p>
                      <a:pPr marL="171450" indent="-171450" algn="l" fontAlgn="b">
                        <a:lnSpc>
                          <a:spcPts val="12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Support for Mac OS X</a:t>
                      </a:r>
                    </a:p>
                  </a:txBody>
                  <a:tcPr marL="8828" marR="8828" marT="8572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>
                          <a:solidFill>
                            <a:schemeClr val="accent6"/>
                          </a:solidFill>
                          <a:effectLst/>
                          <a:latin typeface="Calibri" panose="020F0502020204030204" pitchFamily="34" charset="0"/>
                          <a:sym typeface="Wingdings" panose="05000000000000000000" pitchFamily="2" charset="2"/>
                        </a:rPr>
                        <a:t></a:t>
                      </a:r>
                    </a:p>
                    <a:p>
                      <a:pPr marL="0" marR="0" indent="0" algn="ctr" defTabSz="457200" rtl="0" eaLnBrk="1" fontAlgn="b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>
                          <a:solidFill>
                            <a:schemeClr val="accent6"/>
                          </a:solidFill>
                          <a:effectLst/>
                          <a:latin typeface="Calibri" panose="020F050202020403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lang="en-US" sz="110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28" marR="8828" marT="8572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>
                          <a:solidFill>
                            <a:schemeClr val="accent6"/>
                          </a:solidFill>
                          <a:effectLst/>
                          <a:latin typeface="Calibri" panose="020F0502020204030204" pitchFamily="34" charset="0"/>
                          <a:sym typeface="Wingdings" panose="05000000000000000000" pitchFamily="2" charset="2"/>
                        </a:rPr>
                        <a:t></a:t>
                      </a:r>
                    </a:p>
                    <a:p>
                      <a:pPr marL="0" marR="0" indent="0" algn="ctr" defTabSz="457200" rtl="0" eaLnBrk="1" fontAlgn="b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>
                          <a:solidFill>
                            <a:schemeClr val="accent6"/>
                          </a:solidFill>
                          <a:effectLst/>
                          <a:latin typeface="Calibri" panose="020F050202020403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lang="en-US" sz="110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28" marR="8828" marT="8572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08914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20485" y="1061049"/>
            <a:ext cx="7696200" cy="4923372"/>
          </a:xfrm>
        </p:spPr>
        <p:txBody>
          <a:bodyPr/>
          <a:lstStyle/>
          <a:p>
            <a:r>
              <a:rPr lang="en-US" sz="2400" dirty="0" smtClean="0"/>
              <a:t>Technical Review and Architecture/Migration assistance from IBM/Trend </a:t>
            </a:r>
          </a:p>
          <a:p>
            <a:r>
              <a:rPr lang="en-US" sz="2400" dirty="0" smtClean="0"/>
              <a:t>UFEM Governance Committee</a:t>
            </a:r>
          </a:p>
          <a:p>
            <a:pPr lvl="1"/>
            <a:r>
              <a:rPr lang="en-US" sz="2000" dirty="0" smtClean="0"/>
              <a:t>Review </a:t>
            </a:r>
            <a:r>
              <a:rPr lang="en-US" sz="2000" dirty="0" err="1" smtClean="0"/>
              <a:t>OfficeScan</a:t>
            </a:r>
            <a:r>
              <a:rPr lang="en-US" sz="2000" dirty="0" smtClean="0"/>
              <a:t> capabilities (functional/technical) and assist in defining move forward priorities</a:t>
            </a:r>
          </a:p>
          <a:p>
            <a:r>
              <a:rPr lang="en-US" sz="2400" dirty="0" smtClean="0"/>
              <a:t>Test environment implementation and UFIT guinea pigging; followed by production environment rollout and UFIT first-in</a:t>
            </a:r>
          </a:p>
          <a:p>
            <a:r>
              <a:rPr lang="en-US" sz="2400" dirty="0" smtClean="0"/>
              <a:t>Refine customer </a:t>
            </a:r>
            <a:r>
              <a:rPr lang="en-US" sz="2400" dirty="0"/>
              <a:t>onboarding process, including training/knowledge transfer</a:t>
            </a:r>
          </a:p>
          <a:p>
            <a:r>
              <a:rPr lang="en-US" sz="2400" dirty="0" smtClean="0"/>
              <a:t>Managed migration of current </a:t>
            </a:r>
            <a:r>
              <a:rPr lang="en-US" sz="2400" dirty="0" err="1" smtClean="0"/>
              <a:t>dept</a:t>
            </a:r>
            <a:r>
              <a:rPr lang="en-US" sz="2400" dirty="0" smtClean="0"/>
              <a:t>/college using CPM to </a:t>
            </a:r>
            <a:r>
              <a:rPr lang="en-US" sz="2400" dirty="0" err="1" smtClean="0"/>
              <a:t>OfficeScan</a:t>
            </a:r>
            <a:endParaRPr lang="en-US" sz="2400" dirty="0" smtClean="0"/>
          </a:p>
          <a:p>
            <a:r>
              <a:rPr lang="en-US" sz="2400" dirty="0" smtClean="0"/>
              <a:t>General Availability and rollout to campus</a:t>
            </a:r>
          </a:p>
          <a:p>
            <a:endParaRPr lang="en-US" sz="2400" dirty="0" smtClean="0"/>
          </a:p>
          <a:p>
            <a:pPr lvl="0"/>
            <a:endParaRPr lang="en-US" sz="2400" dirty="0" smtClean="0"/>
          </a:p>
          <a:p>
            <a:pPr lvl="0"/>
            <a:r>
              <a:rPr lang="en-US" sz="2400" dirty="0" smtClean="0"/>
              <a:t>Questions? </a:t>
            </a: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0" y="307974"/>
            <a:ext cx="8515350" cy="488950"/>
          </a:xfrm>
          <a:prstGeom prst="rect">
            <a:avLst/>
          </a:prstGeom>
        </p:spPr>
        <p:txBody>
          <a:bodyPr/>
          <a:lstStyle/>
          <a:p>
            <a:r>
              <a:rPr lang="en-US" sz="3200" b="1" dirty="0" smtClean="0"/>
              <a:t>Next Steps…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322981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28650" y="1311628"/>
            <a:ext cx="7696200" cy="441007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Goals:</a:t>
            </a:r>
          </a:p>
          <a:p>
            <a:r>
              <a:rPr lang="en-US" dirty="0" smtClean="0"/>
              <a:t>Provide units with a low-maintenance, </a:t>
            </a:r>
            <a:r>
              <a:rPr lang="en-US" dirty="0" err="1" smtClean="0"/>
              <a:t>BigFix</a:t>
            </a:r>
            <a:r>
              <a:rPr lang="en-US" dirty="0" smtClean="0"/>
              <a:t>-based patching system</a:t>
            </a:r>
          </a:p>
          <a:p>
            <a:r>
              <a:rPr lang="en-US" dirty="0" smtClean="0"/>
              <a:t>Reduce the number of actions and baselines in the system through shared use</a:t>
            </a:r>
          </a:p>
          <a:p>
            <a:r>
              <a:rPr lang="en-US" dirty="0" smtClean="0"/>
              <a:t>Flexibility – Give units as much control as possible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3"/>
          </p:nvPr>
        </p:nvSpPr>
        <p:spPr/>
        <p:txBody>
          <a:bodyPr/>
          <a:lstStyle/>
          <a:p>
            <a:r>
              <a:rPr lang="en-US" dirty="0" smtClean="0"/>
              <a:t>Patch Management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2444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3"/>
          </p:nvPr>
        </p:nvSpPr>
        <p:spPr/>
        <p:txBody>
          <a:bodyPr/>
          <a:lstStyle/>
          <a:p>
            <a:r>
              <a:rPr lang="en-US" dirty="0" smtClean="0"/>
              <a:t>Patch </a:t>
            </a:r>
            <a:r>
              <a:rPr lang="en-US" dirty="0" err="1" smtClean="0"/>
              <a:t>Mangement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Master Settings File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99911" y="3273777"/>
            <a:ext cx="6835423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Used by units to control all aspects of patching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Fill out Excel file template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Save as text file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Import into </a:t>
            </a:r>
            <a:r>
              <a:rPr lang="en-US" sz="28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BigFix</a:t>
            </a:r>
            <a:r>
              <a:rPr lang="en-US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Console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dirty="0"/>
          </a:p>
        </p:txBody>
      </p:sp>
      <p:pic>
        <p:nvPicPr>
          <p:cNvPr id="11" name="Content Placeholder 10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274"/>
          <a:stretch/>
        </p:blipFill>
        <p:spPr>
          <a:xfrm>
            <a:off x="431094" y="1582265"/>
            <a:ext cx="8012995" cy="1221611"/>
          </a:xfrm>
        </p:spPr>
      </p:pic>
    </p:spTree>
    <p:extLst>
      <p:ext uri="{BB962C8B-B14F-4D97-AF65-F5344CB8AC3E}">
        <p14:creationId xmlns:p14="http://schemas.microsoft.com/office/powerpoint/2010/main" val="33413725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3"/>
          </p:nvPr>
        </p:nvSpPr>
        <p:spPr/>
        <p:txBody>
          <a:bodyPr/>
          <a:lstStyle/>
          <a:p>
            <a:r>
              <a:rPr lang="en-US" dirty="0" smtClean="0"/>
              <a:t>Patch </a:t>
            </a:r>
            <a:r>
              <a:rPr lang="en-US" dirty="0" err="1" smtClean="0"/>
              <a:t>Mangement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Master Settings File – Opt In Settings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416827" y="1907822"/>
            <a:ext cx="495745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8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Designate if a computer is opted in or out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28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28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denotes the device is </a:t>
            </a:r>
            <a:r>
              <a:rPr lang="en-US" sz="28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28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0 </a:t>
            </a:r>
            <a:r>
              <a:rPr lang="en-US" sz="2800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denotes the device is </a:t>
            </a:r>
            <a:r>
              <a:rPr lang="en-US" sz="2800" dirty="0" smtClean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out</a:t>
            </a:r>
          </a:p>
        </p:txBody>
      </p:sp>
      <p:pic>
        <p:nvPicPr>
          <p:cNvPr id="7" name="Picture 6"/>
          <p:cNvPicPr/>
          <p:nvPr/>
        </p:nvPicPr>
        <p:blipFill>
          <a:blip r:embed="rId2"/>
          <a:stretch>
            <a:fillRect/>
          </a:stretch>
        </p:blipFill>
        <p:spPr>
          <a:xfrm>
            <a:off x="470605" y="1907822"/>
            <a:ext cx="2705100" cy="289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22430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3"/>
          </p:nvPr>
        </p:nvSpPr>
        <p:spPr/>
        <p:txBody>
          <a:bodyPr/>
          <a:lstStyle/>
          <a:p>
            <a:r>
              <a:rPr lang="en-US" dirty="0" smtClean="0"/>
              <a:t>Patch </a:t>
            </a:r>
            <a:r>
              <a:rPr lang="en-US" dirty="0" err="1" smtClean="0"/>
              <a:t>Mangement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Master Settings File – Maintenance Window Settings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86922" y="4088825"/>
            <a:ext cx="834542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800" dirty="0" smtClean="0"/>
              <a:t>Designate if a computer has a maintenance window or not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800" dirty="0" smtClean="0"/>
              <a:t>If yes, specify details of maintenance window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2400" dirty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dirty="0"/>
          </a:p>
        </p:txBody>
      </p:sp>
      <p:pic>
        <p:nvPicPr>
          <p:cNvPr id="6" name="Picture 5"/>
          <p:cNvPicPr/>
          <p:nvPr/>
        </p:nvPicPr>
        <p:blipFill>
          <a:blip r:embed="rId3"/>
          <a:stretch>
            <a:fillRect/>
          </a:stretch>
        </p:blipFill>
        <p:spPr>
          <a:xfrm>
            <a:off x="186922" y="1615654"/>
            <a:ext cx="8224738" cy="2210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7463655"/>
      </p:ext>
    </p:extLst>
  </p:cSld>
  <p:clrMapOvr>
    <a:masterClrMapping/>
  </p:clrMapOvr>
</p:sld>
</file>

<file path=ppt/theme/theme1.xml><?xml version="1.0" encoding="utf-8"?>
<a:theme xmlns:a="http://schemas.openxmlformats.org/drawingml/2006/main" name="2015 UFIT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UFIT - PPT1 - v2 [Read-Only]" id="{172CE2B8-F65C-4D13-8C8E-8BE0C2DEAC32}" vid="{9CEE876F-6540-44FD-AC00-6CB0D06825C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