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8" r:id="rId2"/>
    <p:sldId id="263" r:id="rId3"/>
    <p:sldId id="264" r:id="rId4"/>
    <p:sldId id="265" r:id="rId5"/>
    <p:sldId id="266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76" r:id="rId15"/>
    <p:sldId id="277" r:id="rId16"/>
    <p:sldId id="278" r:id="rId17"/>
    <p:sldId id="279" r:id="rId18"/>
    <p:sldId id="280" r:id="rId19"/>
    <p:sldId id="281" r:id="rId20"/>
    <p:sldId id="282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6522"/>
    <a:srgbClr val="00539B"/>
    <a:srgbClr val="0021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69" autoAdjust="0"/>
    <p:restoredTop sz="96271"/>
  </p:normalViewPr>
  <p:slideViewPr>
    <p:cSldViewPr snapToGrid="0">
      <p:cViewPr varScale="1">
        <p:scale>
          <a:sx n="121" d="100"/>
          <a:sy n="121" d="100"/>
        </p:scale>
        <p:origin x="12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2964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45443C-915B-4CB2-A67D-2518D3CA013A}" type="datetimeFigureOut">
              <a:rPr lang="en-US" smtClean="0"/>
              <a:t>12/8/15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4789E4-9F89-412A-BBC8-3037B94E8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0152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94695C-1322-4836-AB1E-7CCE8D2475B6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8879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94695C-1322-4836-AB1E-7CCE8D2475B6}" type="slidenum">
              <a:rPr lang="en-US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90031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94695C-1322-4836-AB1E-7CCE8D2475B6}" type="slidenum">
              <a:rPr lang="en-US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8403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94695C-1322-4836-AB1E-7CCE8D2475B6}" type="slidenum">
              <a:rPr lang="en-US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09686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94695C-1322-4836-AB1E-7CCE8D2475B6}" type="slidenum">
              <a:rPr lang="en-US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52490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94695C-1322-4836-AB1E-7CCE8D2475B6}" type="slidenum">
              <a:rPr lang="en-US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56655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94695C-1322-4836-AB1E-7CCE8D2475B6}" type="slidenum">
              <a:rPr lang="en-US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36757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94695C-1322-4836-AB1E-7CCE8D2475B6}" type="slidenum">
              <a:rPr lang="en-US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2594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94695C-1322-4836-AB1E-7CCE8D2475B6}" type="slidenum">
              <a:rPr lang="en-US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09346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94695C-1322-4836-AB1E-7CCE8D2475B6}" type="slidenum">
              <a:rPr lang="en-US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95427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94695C-1322-4836-AB1E-7CCE8D2475B6}" type="slidenum">
              <a:rPr lang="en-US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864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94695C-1322-4836-AB1E-7CCE8D2475B6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63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94695C-1322-4836-AB1E-7CCE8D2475B6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0623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94695C-1322-4836-AB1E-7CCE8D2475B6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3379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94695C-1322-4836-AB1E-7CCE8D2475B6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236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94695C-1322-4836-AB1E-7CCE8D2475B6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9915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94695C-1322-4836-AB1E-7CCE8D2475B6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3020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94695C-1322-4836-AB1E-7CCE8D2475B6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6745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94695C-1322-4836-AB1E-7CCE8D2475B6}" type="slidenum">
              <a:rPr lang="en-US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4964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76262" y="1725841"/>
            <a:ext cx="6757988" cy="1798409"/>
          </a:xfrm>
          <a:prstGeom prst="rect">
            <a:avLst/>
          </a:prstGeom>
          <a:noFill/>
        </p:spPr>
        <p:txBody>
          <a:bodyPr lIns="0" tIns="0" rIns="0" bIns="0" anchor="ctr">
            <a:normAutofit/>
          </a:bodyPr>
          <a:lstStyle>
            <a:lvl1pPr algn="l">
              <a:lnSpc>
                <a:spcPct val="100000"/>
              </a:lnSpc>
              <a:defRPr sz="5400" b="1" kern="2300" spc="50" baseline="0">
                <a:solidFill>
                  <a:srgbClr val="00539B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 smtClean="0"/>
              <a:t>Click to Add Master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6262" y="3858306"/>
            <a:ext cx="7158038" cy="425449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400" b="1" i="1">
                <a:solidFill>
                  <a:srgbClr val="F26522"/>
                </a:solidFill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6262" y="4381274"/>
            <a:ext cx="7158038" cy="473074"/>
          </a:xfrm>
          <a:prstGeom prst="rect">
            <a:avLst/>
          </a:prstGeom>
        </p:spPr>
        <p:txBody>
          <a:bodyPr lIns="0" tIns="0" rIns="0" bIns="0"/>
          <a:lstStyle>
            <a:lvl1pPr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anose="02040502050505030304" pitchFamily="18" charset="0"/>
              </a:defRPr>
            </a:lvl1pPr>
          </a:lstStyle>
          <a:p>
            <a:r>
              <a:rPr lang="en-US" dirty="0" smtClean="0"/>
              <a:t>October 5, 2015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576262" y="3676650"/>
            <a:ext cx="7158038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07427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43050"/>
            <a:ext cx="7696200" cy="4410075"/>
          </a:xfrm>
          <a:prstGeom prst="rect">
            <a:avLst/>
          </a:prstGeom>
        </p:spPr>
        <p:txBody>
          <a:bodyPr/>
          <a:lstStyle>
            <a:lvl1pPr marL="228600" indent="-228600">
              <a:spcBef>
                <a:spcPts val="1200"/>
              </a:spcBef>
              <a:buClr>
                <a:srgbClr val="00539B"/>
              </a:buClr>
              <a:buFont typeface="Wingdings" panose="05000000000000000000" pitchFamily="2" charset="2"/>
              <a:buChar char="§"/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685800" indent="-228600">
              <a:spcBef>
                <a:spcPts val="1200"/>
              </a:spcBef>
              <a:buClr>
                <a:srgbClr val="00539B"/>
              </a:buClr>
              <a:buFont typeface="Wingdings" panose="05000000000000000000" pitchFamily="2" charset="2"/>
              <a:buChar char="§"/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>
              <a:spcBef>
                <a:spcPts val="1200"/>
              </a:spcBef>
              <a:buClr>
                <a:srgbClr val="00539B"/>
              </a:buClr>
              <a:buFont typeface="Wingdings" panose="05000000000000000000" pitchFamily="2" charset="2"/>
              <a:buChar char="§"/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>
              <a:spcBef>
                <a:spcPts val="1200"/>
              </a:spcBef>
              <a:buClr>
                <a:srgbClr val="00539B"/>
              </a:buClr>
              <a:buFont typeface="Wingdings" panose="05000000000000000000" pitchFamily="2" charset="2"/>
              <a:buChar char="§"/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>
              <a:spcBef>
                <a:spcPts val="1200"/>
              </a:spcBef>
              <a:buClr>
                <a:srgbClr val="00539B"/>
              </a:buClr>
              <a:buFont typeface="Wingdings" panose="05000000000000000000" pitchFamily="2" charset="2"/>
              <a:buChar char="§"/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Subtitle 2"/>
          <p:cNvSpPr>
            <a:spLocks noGrp="1"/>
          </p:cNvSpPr>
          <p:nvPr>
            <p:ph type="subTitle" idx="13" hasCustomPrompt="1"/>
          </p:nvPr>
        </p:nvSpPr>
        <p:spPr>
          <a:xfrm>
            <a:off x="0" y="307974"/>
            <a:ext cx="8324850" cy="488950"/>
          </a:xfrm>
          <a:prstGeom prst="rect">
            <a:avLst/>
          </a:prstGeom>
        </p:spPr>
        <p:txBody>
          <a:bodyPr lIns="548640" rIns="182880">
            <a:noAutofit/>
          </a:bodyPr>
          <a:lstStyle>
            <a:lvl1pPr marL="0" indent="0" algn="l">
              <a:buNone/>
              <a:defRPr sz="3600" b="1" baseline="0">
                <a:solidFill>
                  <a:srgbClr val="F2652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enter slide title</a:t>
            </a:r>
            <a:endParaRPr lang="en-US" dirty="0"/>
          </a:p>
        </p:txBody>
      </p:sp>
      <p:sp>
        <p:nvSpPr>
          <p:cNvPr id="13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0" y="900110"/>
            <a:ext cx="8324850" cy="366715"/>
          </a:xfrm>
          <a:prstGeom prst="rect">
            <a:avLst/>
          </a:prstGeom>
        </p:spPr>
        <p:txBody>
          <a:bodyPr lIns="137160"/>
          <a:lstStyle>
            <a:lvl2pPr marL="457200" indent="0">
              <a:buNone/>
              <a:defRPr sz="2000" b="1" i="1">
                <a:solidFill>
                  <a:srgbClr val="00539B"/>
                </a:solidFill>
                <a:latin typeface="Georgia" panose="02040502050405020303" pitchFamily="18" charset="0"/>
              </a:defRPr>
            </a:lvl2pPr>
          </a:lstStyle>
          <a:p>
            <a:pPr lvl="1"/>
            <a:r>
              <a:rPr lang="en-US" dirty="0" smtClean="0"/>
              <a:t>Click to enter subtitle for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74743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628650" y="1619250"/>
            <a:ext cx="3695700" cy="4281365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>
              <a:buClr>
                <a:srgbClr val="00539B"/>
              </a:buClr>
              <a:buFont typeface="Wingdings" panose="05000000000000000000" pitchFamily="2" charset="2"/>
              <a:buChar char="§"/>
              <a:defRPr sz="2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685800" indent="-228600">
              <a:buClr>
                <a:srgbClr val="00539B"/>
              </a:buClr>
              <a:buFont typeface="Wingdings" panose="05000000000000000000" pitchFamily="2" charset="2"/>
              <a:buChar char="§"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>
              <a:buClr>
                <a:srgbClr val="00539B"/>
              </a:buClr>
              <a:buFont typeface="Wingdings" panose="05000000000000000000" pitchFamily="2" charset="2"/>
              <a:buChar char="§"/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>
              <a:buClr>
                <a:srgbClr val="00539B"/>
              </a:buClr>
              <a:buFont typeface="Wingdings" panose="05000000000000000000" pitchFamily="2" charset="2"/>
              <a:buChar char="§"/>
              <a:defRPr sz="1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>
              <a:buClr>
                <a:srgbClr val="00539B"/>
              </a:buClr>
              <a:buFont typeface="Wingdings" panose="05000000000000000000" pitchFamily="2" charset="2"/>
              <a:buChar char="§"/>
              <a:defRPr sz="1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4"/>
          </p:nvPr>
        </p:nvSpPr>
        <p:spPr>
          <a:xfrm>
            <a:off x="4629150" y="1619250"/>
            <a:ext cx="3695700" cy="4281365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>
              <a:buClr>
                <a:srgbClr val="00539B"/>
              </a:buClr>
              <a:buFont typeface="Wingdings" panose="05000000000000000000" pitchFamily="2" charset="2"/>
              <a:buChar char="§"/>
              <a:defRPr sz="2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685800" indent="-228600">
              <a:buClr>
                <a:srgbClr val="00539B"/>
              </a:buClr>
              <a:buFont typeface="Wingdings" panose="05000000000000000000" pitchFamily="2" charset="2"/>
              <a:buChar char="§"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>
              <a:buClr>
                <a:srgbClr val="00539B"/>
              </a:buClr>
              <a:buFont typeface="Wingdings" panose="05000000000000000000" pitchFamily="2" charset="2"/>
              <a:buChar char="§"/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>
              <a:buClr>
                <a:srgbClr val="00539B"/>
              </a:buClr>
              <a:buFont typeface="Wingdings" panose="05000000000000000000" pitchFamily="2" charset="2"/>
              <a:buChar char="§"/>
              <a:defRPr sz="1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>
              <a:buClr>
                <a:srgbClr val="00539B"/>
              </a:buClr>
              <a:buFont typeface="Wingdings" panose="05000000000000000000" pitchFamily="2" charset="2"/>
              <a:buChar char="§"/>
              <a:defRPr sz="1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3" hasCustomPrompt="1"/>
          </p:nvPr>
        </p:nvSpPr>
        <p:spPr>
          <a:xfrm>
            <a:off x="0" y="307974"/>
            <a:ext cx="8324850" cy="488950"/>
          </a:xfrm>
          <a:prstGeom prst="rect">
            <a:avLst/>
          </a:prstGeom>
        </p:spPr>
        <p:txBody>
          <a:bodyPr lIns="548640" rIns="182880">
            <a:noAutofit/>
          </a:bodyPr>
          <a:lstStyle>
            <a:lvl1pPr marL="0" indent="0" algn="l">
              <a:buNone/>
              <a:defRPr sz="3600" b="1" baseline="0">
                <a:solidFill>
                  <a:srgbClr val="F2652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enter slide title</a:t>
            </a:r>
            <a:endParaRPr lang="en-US" dirty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0" y="900110"/>
            <a:ext cx="8324850" cy="366715"/>
          </a:xfrm>
          <a:prstGeom prst="rect">
            <a:avLst/>
          </a:prstGeom>
        </p:spPr>
        <p:txBody>
          <a:bodyPr lIns="137160"/>
          <a:lstStyle>
            <a:lvl2pPr marL="457200" indent="0">
              <a:buNone/>
              <a:defRPr sz="2000" b="1" i="1">
                <a:solidFill>
                  <a:srgbClr val="00539B"/>
                </a:solidFill>
                <a:latin typeface="Georgia" panose="02040502050405020303" pitchFamily="18" charset="0"/>
              </a:defRPr>
            </a:lvl2pPr>
          </a:lstStyle>
          <a:p>
            <a:pPr lvl="1"/>
            <a:r>
              <a:rPr lang="en-US" dirty="0" smtClean="0"/>
              <a:t>Click to enter subtitle for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91400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4629150" y="1619251"/>
            <a:ext cx="3695700" cy="425010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628650" y="1619251"/>
            <a:ext cx="3695700" cy="4250104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>
              <a:buClr>
                <a:srgbClr val="00539B"/>
              </a:buClr>
              <a:buFont typeface="Wingdings" panose="05000000000000000000" pitchFamily="2" charset="2"/>
              <a:buChar char="§"/>
              <a:defRPr sz="2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685800" indent="-228600">
              <a:buClr>
                <a:srgbClr val="00539B"/>
              </a:buClr>
              <a:buFont typeface="Wingdings" panose="05000000000000000000" pitchFamily="2" charset="2"/>
              <a:buChar char="§"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>
              <a:buClr>
                <a:srgbClr val="00539B"/>
              </a:buClr>
              <a:buFont typeface="Wingdings" panose="05000000000000000000" pitchFamily="2" charset="2"/>
              <a:buChar char="§"/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>
              <a:buClr>
                <a:srgbClr val="00539B"/>
              </a:buClr>
              <a:buFont typeface="Wingdings" panose="05000000000000000000" pitchFamily="2" charset="2"/>
              <a:buChar char="§"/>
              <a:defRPr sz="1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>
              <a:buClr>
                <a:srgbClr val="00539B"/>
              </a:buClr>
              <a:buFont typeface="Wingdings" panose="05000000000000000000" pitchFamily="2" charset="2"/>
              <a:buChar char="§"/>
              <a:defRPr sz="1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3" hasCustomPrompt="1"/>
          </p:nvPr>
        </p:nvSpPr>
        <p:spPr>
          <a:xfrm>
            <a:off x="0" y="307974"/>
            <a:ext cx="8324850" cy="488950"/>
          </a:xfrm>
          <a:prstGeom prst="rect">
            <a:avLst/>
          </a:prstGeom>
        </p:spPr>
        <p:txBody>
          <a:bodyPr lIns="548640" rIns="182880">
            <a:noAutofit/>
          </a:bodyPr>
          <a:lstStyle>
            <a:lvl1pPr marL="0" indent="0" algn="l">
              <a:buNone/>
              <a:defRPr sz="3600" b="1" baseline="0">
                <a:solidFill>
                  <a:srgbClr val="F2652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enter slide title</a:t>
            </a:r>
            <a:endParaRPr lang="en-US" dirty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0" y="900110"/>
            <a:ext cx="8324850" cy="366715"/>
          </a:xfrm>
          <a:prstGeom prst="rect">
            <a:avLst/>
          </a:prstGeom>
        </p:spPr>
        <p:txBody>
          <a:bodyPr lIns="137160"/>
          <a:lstStyle>
            <a:lvl2pPr marL="457200" indent="0">
              <a:buNone/>
              <a:defRPr sz="2000" b="1" i="1">
                <a:solidFill>
                  <a:srgbClr val="00539B"/>
                </a:solidFill>
                <a:latin typeface="Georgia" panose="02040502050405020303" pitchFamily="18" charset="0"/>
              </a:defRPr>
            </a:lvl2pPr>
          </a:lstStyle>
          <a:p>
            <a:pPr lvl="1"/>
            <a:r>
              <a:rPr lang="en-US" dirty="0" smtClean="0"/>
              <a:t>Click to enter subtitle for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62060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628650" y="1619250"/>
            <a:ext cx="7696200" cy="428918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3" hasCustomPrompt="1"/>
          </p:nvPr>
        </p:nvSpPr>
        <p:spPr>
          <a:xfrm>
            <a:off x="0" y="307974"/>
            <a:ext cx="8324850" cy="488950"/>
          </a:xfrm>
          <a:prstGeom prst="rect">
            <a:avLst/>
          </a:prstGeom>
        </p:spPr>
        <p:txBody>
          <a:bodyPr lIns="548640" rIns="182880">
            <a:noAutofit/>
          </a:bodyPr>
          <a:lstStyle>
            <a:lvl1pPr marL="0" indent="0" algn="l">
              <a:buNone/>
              <a:defRPr sz="3600" b="1" baseline="0">
                <a:solidFill>
                  <a:srgbClr val="F2652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enter slide title</a:t>
            </a:r>
            <a:endParaRPr lang="en-US" dirty="0"/>
          </a:p>
        </p:txBody>
      </p:sp>
      <p:sp>
        <p:nvSpPr>
          <p:cNvPr id="6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0" y="900110"/>
            <a:ext cx="8324850" cy="366715"/>
          </a:xfrm>
          <a:prstGeom prst="rect">
            <a:avLst/>
          </a:prstGeom>
        </p:spPr>
        <p:txBody>
          <a:bodyPr lIns="137160"/>
          <a:lstStyle>
            <a:lvl2pPr marL="457200" indent="0">
              <a:buNone/>
              <a:defRPr sz="2000" b="1" i="1">
                <a:solidFill>
                  <a:srgbClr val="00539B"/>
                </a:solidFill>
                <a:latin typeface="Georgia" panose="02040502050405020303" pitchFamily="18" charset="0"/>
              </a:defRPr>
            </a:lvl2pPr>
          </a:lstStyle>
          <a:p>
            <a:pPr lvl="1"/>
            <a:r>
              <a:rPr lang="en-US" dirty="0" smtClean="0"/>
              <a:t>Click to enter subtitle for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52893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2"/>
          <p:cNvSpPr>
            <a:spLocks noGrp="1"/>
          </p:cNvSpPr>
          <p:nvPr>
            <p:ph type="subTitle" idx="13" hasCustomPrompt="1"/>
          </p:nvPr>
        </p:nvSpPr>
        <p:spPr>
          <a:xfrm>
            <a:off x="0" y="307974"/>
            <a:ext cx="8324850" cy="488950"/>
          </a:xfrm>
          <a:prstGeom prst="rect">
            <a:avLst/>
          </a:prstGeom>
        </p:spPr>
        <p:txBody>
          <a:bodyPr lIns="548640" rIns="182880">
            <a:noAutofit/>
          </a:bodyPr>
          <a:lstStyle>
            <a:lvl1pPr marL="0" indent="0" algn="l">
              <a:buNone/>
              <a:defRPr sz="3600" b="1" baseline="0">
                <a:solidFill>
                  <a:srgbClr val="F2652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enter slide title</a:t>
            </a:r>
            <a:endParaRPr lang="en-US" dirty="0"/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0" y="900110"/>
            <a:ext cx="8324850" cy="366715"/>
          </a:xfrm>
          <a:prstGeom prst="rect">
            <a:avLst/>
          </a:prstGeom>
        </p:spPr>
        <p:txBody>
          <a:bodyPr lIns="137160"/>
          <a:lstStyle>
            <a:lvl2pPr marL="457200" indent="0">
              <a:buNone/>
              <a:defRPr sz="2000" b="1" i="1">
                <a:solidFill>
                  <a:srgbClr val="00539B"/>
                </a:solidFill>
                <a:latin typeface="Georgia" panose="02040502050405020303" pitchFamily="18" charset="0"/>
              </a:defRPr>
            </a:lvl2pPr>
          </a:lstStyle>
          <a:p>
            <a:pPr lvl="1"/>
            <a:r>
              <a:rPr lang="en-US" dirty="0" smtClean="0"/>
              <a:t>Click to enter subtitle for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29173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736148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48B234-0BDD-BD4F-9D1A-90D9F7CD57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970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theme" Target="../theme/theme1.xml"/><Relationship Id="rId10" Type="http://schemas.openxmlformats.org/officeDocument/2006/relationships/image" Target="../media/image1.png"/><Relationship Id="rId11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272" y="6307227"/>
            <a:ext cx="3606800" cy="322407"/>
          </a:xfrm>
          <a:prstGeom prst="rect">
            <a:avLst/>
          </a:prstGeom>
        </p:spPr>
      </p:pic>
      <p:sp>
        <p:nvSpPr>
          <p:cNvPr id="6" name="Rectangle 5"/>
          <p:cNvSpPr/>
          <p:nvPr userDrawn="1"/>
        </p:nvSpPr>
        <p:spPr>
          <a:xfrm>
            <a:off x="8636000" y="0"/>
            <a:ext cx="508000" cy="6858000"/>
          </a:xfrm>
          <a:prstGeom prst="rect">
            <a:avLst/>
          </a:prstGeom>
          <a:solidFill>
            <a:srgbClr val="0053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8636000" y="0"/>
            <a:ext cx="101600" cy="6858000"/>
          </a:xfrm>
          <a:prstGeom prst="rect">
            <a:avLst/>
          </a:prstGeom>
          <a:solidFill>
            <a:srgbClr val="F265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7464" y="6411373"/>
            <a:ext cx="2493736" cy="151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15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68" r:id="rId4"/>
    <p:sldLayoutId id="2147483669" r:id="rId5"/>
    <p:sldLayoutId id="2147483666" r:id="rId6"/>
    <p:sldLayoutId id="2147483667" r:id="rId7"/>
    <p:sldLayoutId id="2147483670" r:id="rId8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865622" y="2548758"/>
            <a:ext cx="7092192" cy="1143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en-US" sz="3600" dirty="0" smtClean="0"/>
              <a:t>UFIT Infrastructure </a:t>
            </a:r>
            <a:r>
              <a:rPr lang="en-US" sz="3600" dirty="0" smtClean="0"/>
              <a:t>Self-Service</a:t>
            </a: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1670277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591207" y="578069"/>
            <a:ext cx="71628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Linux VM through </a:t>
            </a:r>
            <a:r>
              <a:rPr lang="en-US" dirty="0" err="1"/>
              <a:t>Kickstart</a:t>
            </a:r>
            <a:endParaRPr lang="en-US" dirty="0" smtClean="0">
              <a:cs typeface="+mj-cs"/>
            </a:endParaRP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667407" y="1949669"/>
            <a:ext cx="6781800" cy="4114800"/>
          </a:xfrm>
        </p:spPr>
        <p:txBody>
          <a:bodyPr/>
          <a:lstStyle/>
          <a:p>
            <a:r>
              <a:rPr lang="en-US" sz="2800" dirty="0"/>
              <a:t>RHEL 6.x (latest version) RHEL 7 coming </a:t>
            </a:r>
            <a:r>
              <a:rPr lang="en-US" sz="2800" dirty="0" smtClean="0"/>
              <a:t>soon</a:t>
            </a:r>
          </a:p>
          <a:p>
            <a:r>
              <a:rPr lang="en-US" sz="2800" dirty="0"/>
              <a:t>You can use UFIT managed basic </a:t>
            </a:r>
            <a:r>
              <a:rPr lang="en-US" sz="2800" dirty="0" err="1"/>
              <a:t>Kickstart</a:t>
            </a:r>
            <a:r>
              <a:rPr lang="en-US" sz="2800" dirty="0"/>
              <a:t> scripts to </a:t>
            </a:r>
            <a:r>
              <a:rPr lang="en-US" sz="2800" dirty="0" smtClean="0"/>
              <a:t>deploy</a:t>
            </a:r>
          </a:p>
          <a:p>
            <a:r>
              <a:rPr lang="en-US" sz="2800" dirty="0"/>
              <a:t>Create your own </a:t>
            </a:r>
            <a:r>
              <a:rPr lang="en-US" sz="2800" dirty="0" err="1"/>
              <a:t>Kickstart</a:t>
            </a:r>
            <a:r>
              <a:rPr lang="en-US" sz="2800" dirty="0"/>
              <a:t> script available via HTTP to deploy from. You can create custom </a:t>
            </a:r>
            <a:r>
              <a:rPr lang="en-US" sz="2800" dirty="0" err="1"/>
              <a:t>Kickstart</a:t>
            </a:r>
            <a:r>
              <a:rPr lang="en-US" sz="2800" dirty="0"/>
              <a:t> scripts through the UFIT Red Hat Satellite service</a:t>
            </a:r>
            <a:r>
              <a:rPr lang="en-US" sz="28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152221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12228" y="599089"/>
            <a:ext cx="71628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Linux VM through </a:t>
            </a:r>
            <a:r>
              <a:rPr lang="en-US" dirty="0" err="1"/>
              <a:t>Kickstart</a:t>
            </a:r>
            <a:endParaRPr lang="en-US" dirty="0" smtClean="0">
              <a:cs typeface="+mj-cs"/>
            </a:endParaRP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688428" y="1970689"/>
            <a:ext cx="6781800" cy="4114800"/>
          </a:xfrm>
        </p:spPr>
        <p:txBody>
          <a:bodyPr/>
          <a:lstStyle/>
          <a:p>
            <a:r>
              <a:rPr lang="en-US" dirty="0"/>
              <a:t>Deployed Fully patched</a:t>
            </a:r>
          </a:p>
          <a:p>
            <a:pPr lvl="1"/>
            <a:r>
              <a:rPr lang="en-US" dirty="0"/>
              <a:t>customer must update moving forward</a:t>
            </a:r>
          </a:p>
          <a:p>
            <a:r>
              <a:rPr lang="en-US" dirty="0"/>
              <a:t>Will remain in the generic UFIT-Hosting satellite group which will make RHEL patches and channels available</a:t>
            </a:r>
          </a:p>
          <a:p>
            <a:pPr lvl="1"/>
            <a:r>
              <a:rPr lang="en-US" dirty="0"/>
              <a:t>Users can optionally move the machine into their own satellite group</a:t>
            </a:r>
          </a:p>
        </p:txBody>
      </p:sp>
    </p:spTree>
    <p:extLst>
      <p:ext uri="{BB962C8B-B14F-4D97-AF65-F5344CB8AC3E}">
        <p14:creationId xmlns:p14="http://schemas.microsoft.com/office/powerpoint/2010/main" val="17280405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538655" y="620110"/>
            <a:ext cx="71628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Cloning VMs</a:t>
            </a:r>
            <a:endParaRPr lang="en-US" dirty="0" smtClean="0">
              <a:cs typeface="+mj-cs"/>
            </a:endParaRP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614855" y="1991710"/>
            <a:ext cx="6781800" cy="4114800"/>
          </a:xfrm>
        </p:spPr>
        <p:txBody>
          <a:bodyPr/>
          <a:lstStyle/>
          <a:p>
            <a:r>
              <a:rPr lang="en-US" dirty="0"/>
              <a:t>You can only clone your own </a:t>
            </a:r>
            <a:r>
              <a:rPr lang="en-US" dirty="0" smtClean="0"/>
              <a:t>VMs</a:t>
            </a:r>
          </a:p>
          <a:p>
            <a:r>
              <a:rPr lang="en-US" dirty="0" smtClean="0"/>
              <a:t>There </a:t>
            </a:r>
            <a:r>
              <a:rPr lang="en-US" dirty="0"/>
              <a:t>are no UFIT managed templates to clone from</a:t>
            </a:r>
            <a:endParaRPr lang="en-US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1473798" y="3216536"/>
            <a:ext cx="1847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37414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549165" y="578069"/>
            <a:ext cx="71628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Virtual Machine Management</a:t>
            </a:r>
            <a:endParaRPr lang="en-US" dirty="0" smtClean="0">
              <a:cs typeface="+mj-cs"/>
            </a:endParaRP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625365" y="1949669"/>
            <a:ext cx="6781800" cy="4114800"/>
          </a:xfrm>
        </p:spPr>
        <p:txBody>
          <a:bodyPr/>
          <a:lstStyle/>
          <a:p>
            <a:r>
              <a:rPr lang="en-US" dirty="0" smtClean="0"/>
              <a:t>Snapshots</a:t>
            </a:r>
          </a:p>
          <a:p>
            <a:pPr lvl="1"/>
            <a:r>
              <a:rPr lang="en-US" sz="2400" dirty="0"/>
              <a:t>3 concurrent </a:t>
            </a:r>
            <a:r>
              <a:rPr lang="en-US" sz="2400" dirty="0" smtClean="0"/>
              <a:t>snapshot </a:t>
            </a:r>
            <a:r>
              <a:rPr lang="en-US" sz="2400" dirty="0"/>
              <a:t>maximum per </a:t>
            </a:r>
            <a:r>
              <a:rPr lang="en-US" sz="2400" dirty="0" smtClean="0"/>
              <a:t>VM</a:t>
            </a:r>
          </a:p>
          <a:p>
            <a:pPr lvl="1"/>
            <a:r>
              <a:rPr lang="en-US" sz="2400" dirty="0"/>
              <a:t>14 day maximum existence per </a:t>
            </a:r>
            <a:r>
              <a:rPr lang="en-US" sz="2400" dirty="0" smtClean="0"/>
              <a:t>snapshot</a:t>
            </a:r>
          </a:p>
          <a:p>
            <a:pPr lvl="2"/>
            <a:r>
              <a:rPr lang="en-US" dirty="0" smtClean="0"/>
              <a:t>After </a:t>
            </a:r>
            <a:r>
              <a:rPr lang="en-US" dirty="0"/>
              <a:t>14 days the snapshots will be automatically </a:t>
            </a:r>
            <a:r>
              <a:rPr lang="en-US" dirty="0" smtClean="0"/>
              <a:t>deleted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473798" y="3216536"/>
            <a:ext cx="1847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605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549165" y="536028"/>
            <a:ext cx="71628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Virtual Machine Management</a:t>
            </a:r>
            <a:endParaRPr lang="en-US" dirty="0" smtClean="0">
              <a:cs typeface="+mj-cs"/>
            </a:endParaRP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625365" y="1907628"/>
            <a:ext cx="6781800" cy="4114800"/>
          </a:xfrm>
        </p:spPr>
        <p:txBody>
          <a:bodyPr/>
          <a:lstStyle/>
          <a:p>
            <a:r>
              <a:rPr lang="en-US" sz="2800" dirty="0" smtClean="0"/>
              <a:t>Remote Console</a:t>
            </a:r>
          </a:p>
          <a:p>
            <a:pPr lvl="1"/>
            <a:r>
              <a:rPr lang="en-US" sz="2400" dirty="0" smtClean="0"/>
              <a:t>You </a:t>
            </a:r>
            <a:r>
              <a:rPr lang="en-US" sz="2400" dirty="0"/>
              <a:t>can open a console session much like </a:t>
            </a:r>
            <a:r>
              <a:rPr lang="en-US" sz="2400" dirty="0" err="1"/>
              <a:t>vCenter</a:t>
            </a:r>
            <a:r>
              <a:rPr lang="en-US" sz="2400" dirty="0"/>
              <a:t> using the Virtual Machine Remote Console (VMRC) application</a:t>
            </a:r>
          </a:p>
          <a:p>
            <a:pPr lvl="1"/>
            <a:r>
              <a:rPr lang="en-US" sz="2400" dirty="0" smtClean="0"/>
              <a:t>This </a:t>
            </a:r>
            <a:r>
              <a:rPr lang="en-US" sz="2400" dirty="0"/>
              <a:t>is a thick client installed on your </a:t>
            </a:r>
            <a:r>
              <a:rPr lang="en-US" sz="2400" dirty="0" smtClean="0"/>
              <a:t>machine</a:t>
            </a:r>
          </a:p>
          <a:p>
            <a:r>
              <a:rPr lang="en-US" sz="2800" dirty="0"/>
              <a:t>Destroy </a:t>
            </a:r>
            <a:r>
              <a:rPr lang="en-US" sz="2800" dirty="0" smtClean="0"/>
              <a:t>machine</a:t>
            </a:r>
          </a:p>
          <a:p>
            <a:r>
              <a:rPr lang="en-US" sz="2800" dirty="0"/>
              <a:t>Update VMware </a:t>
            </a:r>
            <a:r>
              <a:rPr lang="en-US" sz="2800" dirty="0" smtClean="0"/>
              <a:t>tools</a:t>
            </a:r>
          </a:p>
          <a:p>
            <a:r>
              <a:rPr lang="en-US" sz="2800" dirty="0"/>
              <a:t>Power Cycle, Power Off, Power On, Shutdown, Reboot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473798" y="3216536"/>
            <a:ext cx="1847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8520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96614" y="599090"/>
            <a:ext cx="71628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Virtual Machine Management</a:t>
            </a:r>
            <a:endParaRPr lang="en-US" dirty="0" smtClean="0">
              <a:cs typeface="+mj-cs"/>
            </a:endParaRP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572814" y="1970690"/>
            <a:ext cx="6781800" cy="4114800"/>
          </a:xfrm>
        </p:spPr>
        <p:txBody>
          <a:bodyPr/>
          <a:lstStyle/>
          <a:p>
            <a:r>
              <a:rPr lang="en-US" dirty="0" smtClean="0"/>
              <a:t>Re-provision </a:t>
            </a:r>
            <a:r>
              <a:rPr lang="en-US" dirty="0"/>
              <a:t>will redeploy the base </a:t>
            </a:r>
            <a:r>
              <a:rPr lang="en-US" dirty="0" smtClean="0"/>
              <a:t>VM</a:t>
            </a:r>
          </a:p>
          <a:p>
            <a:r>
              <a:rPr lang="en-US" sz="2800" dirty="0" smtClean="0"/>
              <a:t>Reconfigure</a:t>
            </a:r>
          </a:p>
          <a:p>
            <a:pPr lvl="1"/>
            <a:r>
              <a:rPr lang="en-US" sz="2400" dirty="0" smtClean="0"/>
              <a:t>CPUs</a:t>
            </a:r>
          </a:p>
          <a:p>
            <a:pPr lvl="1"/>
            <a:r>
              <a:rPr lang="en-US" sz="2400" dirty="0" smtClean="0"/>
              <a:t>Memory</a:t>
            </a:r>
          </a:p>
          <a:p>
            <a:pPr lvl="1"/>
            <a:r>
              <a:rPr lang="en-US" sz="2400" dirty="0" smtClean="0"/>
              <a:t>Disk (expand and add more)</a:t>
            </a:r>
          </a:p>
          <a:p>
            <a:pPr lvl="1"/>
            <a:r>
              <a:rPr lang="en-US" sz="2400" dirty="0" smtClean="0"/>
              <a:t>Network</a:t>
            </a:r>
          </a:p>
          <a:p>
            <a:pPr lvl="2"/>
            <a:r>
              <a:rPr lang="en-US" sz="2000" dirty="0" smtClean="0"/>
              <a:t>Switch between </a:t>
            </a:r>
            <a:r>
              <a:rPr lang="en-US" sz="2000" dirty="0"/>
              <a:t>entitled </a:t>
            </a:r>
            <a:r>
              <a:rPr lang="en-US" sz="2000" dirty="0" smtClean="0"/>
              <a:t>networks</a:t>
            </a:r>
          </a:p>
          <a:p>
            <a:pPr lvl="2"/>
            <a:r>
              <a:rPr lang="en-US" sz="2000" dirty="0"/>
              <a:t>Add/remove additional </a:t>
            </a:r>
            <a:r>
              <a:rPr lang="en-US" sz="2000" dirty="0" smtClean="0"/>
              <a:t>NICs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473798" y="3216536"/>
            <a:ext cx="1847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7408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517634" y="599090"/>
            <a:ext cx="71628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Virtual Machine </a:t>
            </a:r>
            <a:r>
              <a:rPr lang="en-US" dirty="0" smtClean="0"/>
              <a:t>Backups</a:t>
            </a:r>
            <a:endParaRPr lang="en-US" dirty="0" smtClean="0">
              <a:cs typeface="+mj-cs"/>
            </a:endParaRP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593834" y="1970690"/>
            <a:ext cx="6781800" cy="4114800"/>
          </a:xfrm>
        </p:spPr>
        <p:txBody>
          <a:bodyPr/>
          <a:lstStyle/>
          <a:p>
            <a:r>
              <a:rPr lang="en-US" sz="2800" dirty="0"/>
              <a:t>Provision backup </a:t>
            </a:r>
            <a:r>
              <a:rPr lang="en-US" sz="2800" dirty="0" smtClean="0"/>
              <a:t>jobs</a:t>
            </a:r>
          </a:p>
          <a:p>
            <a:pPr lvl="1"/>
            <a:r>
              <a:rPr lang="en-US" dirty="0"/>
              <a:t>Current limitation of one job per datacenter per </a:t>
            </a:r>
            <a:r>
              <a:rPr lang="en-US" dirty="0" smtClean="0"/>
              <a:t>customer</a:t>
            </a:r>
          </a:p>
          <a:p>
            <a:r>
              <a:rPr lang="en-US" sz="2800" dirty="0"/>
              <a:t>Modify/delete </a:t>
            </a:r>
            <a:r>
              <a:rPr lang="en-US" sz="2800" dirty="0" smtClean="0"/>
              <a:t>jobs</a:t>
            </a:r>
          </a:p>
          <a:p>
            <a:r>
              <a:rPr lang="en-US" sz="2800" dirty="0" smtClean="0"/>
              <a:t>Add multiple VMs </a:t>
            </a:r>
            <a:r>
              <a:rPr lang="en-US" sz="2800" dirty="0"/>
              <a:t>to </a:t>
            </a:r>
            <a:r>
              <a:rPr lang="en-US" sz="2800" dirty="0" smtClean="0"/>
              <a:t>a Job</a:t>
            </a:r>
          </a:p>
          <a:p>
            <a:r>
              <a:rPr lang="en-US" sz="2800" dirty="0"/>
              <a:t>Add </a:t>
            </a:r>
            <a:r>
              <a:rPr lang="en-US" sz="2800" dirty="0" smtClean="0"/>
              <a:t>a single VM </a:t>
            </a:r>
            <a:r>
              <a:rPr lang="en-US" sz="2800" dirty="0"/>
              <a:t>to </a:t>
            </a:r>
            <a:r>
              <a:rPr lang="en-US" sz="2800" dirty="0" smtClean="0"/>
              <a:t>Jobs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473798" y="3216536"/>
            <a:ext cx="1847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63811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549165" y="599090"/>
            <a:ext cx="71628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Virtual Machine </a:t>
            </a:r>
            <a:r>
              <a:rPr lang="en-US" dirty="0" smtClean="0"/>
              <a:t>Backups</a:t>
            </a:r>
            <a:endParaRPr lang="en-US" dirty="0" smtClean="0">
              <a:cs typeface="+mj-cs"/>
            </a:endParaRP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625365" y="1970690"/>
            <a:ext cx="6781800" cy="4114800"/>
          </a:xfrm>
        </p:spPr>
        <p:txBody>
          <a:bodyPr/>
          <a:lstStyle/>
          <a:p>
            <a:r>
              <a:rPr lang="en-US" sz="2800" dirty="0"/>
              <a:t>Restore VMs from </a:t>
            </a:r>
            <a:r>
              <a:rPr lang="en-US" sz="2800" dirty="0" smtClean="0"/>
              <a:t>backup</a:t>
            </a:r>
          </a:p>
          <a:p>
            <a:pPr lvl="1"/>
            <a:r>
              <a:rPr lang="en-US" sz="2400" dirty="0"/>
              <a:t>Restore in </a:t>
            </a:r>
            <a:r>
              <a:rPr lang="en-US" sz="2400" dirty="0" smtClean="0"/>
              <a:t>place</a:t>
            </a:r>
          </a:p>
          <a:p>
            <a:pPr lvl="1"/>
            <a:r>
              <a:rPr lang="en-US" sz="2400" dirty="0"/>
              <a:t>Quick </a:t>
            </a:r>
            <a:r>
              <a:rPr lang="en-US" sz="2400" dirty="0" smtClean="0"/>
              <a:t>restore</a:t>
            </a:r>
          </a:p>
          <a:p>
            <a:pPr lvl="1"/>
            <a:r>
              <a:rPr lang="en-US" sz="2400" dirty="0"/>
              <a:t>Restore to new </a:t>
            </a:r>
            <a:r>
              <a:rPr lang="en-US" sz="2400" dirty="0" smtClean="0"/>
              <a:t>VM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473798" y="3216536"/>
            <a:ext cx="1847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06491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538655" y="609600"/>
            <a:ext cx="71628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Virtual Machine </a:t>
            </a:r>
            <a:r>
              <a:rPr lang="en-US" dirty="0" smtClean="0"/>
              <a:t>Backups</a:t>
            </a:r>
            <a:endParaRPr lang="en-US" dirty="0" smtClean="0">
              <a:cs typeface="+mj-cs"/>
            </a:endParaRP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614855" y="1981200"/>
            <a:ext cx="7162800" cy="4114800"/>
          </a:xfrm>
        </p:spPr>
        <p:txBody>
          <a:bodyPr/>
          <a:lstStyle/>
          <a:p>
            <a:r>
              <a:rPr lang="en-US" dirty="0"/>
              <a:t>File level restoration</a:t>
            </a:r>
          </a:p>
          <a:p>
            <a:pPr lvl="1"/>
            <a:r>
              <a:rPr lang="en-US" dirty="0"/>
              <a:t>Windows Only</a:t>
            </a:r>
          </a:p>
          <a:p>
            <a:pPr lvl="1"/>
            <a:r>
              <a:rPr lang="en-US" dirty="0"/>
              <a:t>Done through File Indexing</a:t>
            </a:r>
          </a:p>
          <a:p>
            <a:pPr lvl="2"/>
            <a:r>
              <a:rPr lang="en-US" dirty="0"/>
              <a:t>This is an optional setting</a:t>
            </a:r>
          </a:p>
          <a:p>
            <a:pPr lvl="2"/>
            <a:r>
              <a:rPr lang="en-US" dirty="0"/>
              <a:t>Requires that administrator credentials for the VMs being backed up be stored in the </a:t>
            </a:r>
            <a:r>
              <a:rPr lang="en-US" dirty="0" err="1"/>
              <a:t>Veeam</a:t>
            </a:r>
            <a:r>
              <a:rPr lang="en-US" dirty="0"/>
              <a:t> credential store</a:t>
            </a:r>
          </a:p>
          <a:p>
            <a:pPr lvl="2"/>
            <a:r>
              <a:rPr lang="en-US" dirty="0"/>
              <a:t>Done through a separate web application</a:t>
            </a:r>
          </a:p>
          <a:p>
            <a:r>
              <a:rPr lang="en-US" dirty="0"/>
              <a:t>App aware backups: SQL, etc...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473798" y="3216536"/>
            <a:ext cx="1847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33947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96614" y="609600"/>
            <a:ext cx="71628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UF Hosting Self-Service</a:t>
            </a:r>
            <a:endParaRPr lang="en-US" dirty="0" smtClean="0">
              <a:cs typeface="+mj-cs"/>
            </a:endParaRP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572814" y="1981200"/>
            <a:ext cx="7162800" cy="4114800"/>
          </a:xfrm>
        </p:spPr>
        <p:txBody>
          <a:bodyPr/>
          <a:lstStyle/>
          <a:p>
            <a:r>
              <a:rPr lang="en-US" sz="2400" dirty="0"/>
              <a:t>Instant self-service </a:t>
            </a:r>
            <a:r>
              <a:rPr lang="en-US" sz="2400" dirty="0" smtClean="0"/>
              <a:t>provisioning</a:t>
            </a:r>
          </a:p>
          <a:p>
            <a:pPr lvl="1"/>
            <a:r>
              <a:rPr lang="en-US" sz="2000" dirty="0" smtClean="0"/>
              <a:t> requires </a:t>
            </a:r>
            <a:r>
              <a:rPr lang="en-US" sz="2000" dirty="0"/>
              <a:t>billing be created and </a:t>
            </a:r>
            <a:r>
              <a:rPr lang="en-US" sz="2000" dirty="0" smtClean="0"/>
              <a:t>verified</a:t>
            </a:r>
          </a:p>
          <a:p>
            <a:r>
              <a:rPr lang="en-US" sz="2400" dirty="0"/>
              <a:t>Self-management of deployment </a:t>
            </a:r>
            <a:r>
              <a:rPr lang="en-US" sz="2400" dirty="0" smtClean="0"/>
              <a:t>roles</a:t>
            </a:r>
          </a:p>
          <a:p>
            <a:pPr lvl="1"/>
            <a:r>
              <a:rPr lang="en-US" sz="2400" dirty="0"/>
              <a:t>Support users – can deploy and manage all resources within a </a:t>
            </a:r>
            <a:r>
              <a:rPr lang="en-US" sz="2400" dirty="0" smtClean="0"/>
              <a:t>group</a:t>
            </a:r>
          </a:p>
          <a:p>
            <a:pPr lvl="1"/>
            <a:r>
              <a:rPr lang="en-US" sz="2400" dirty="0"/>
              <a:t>Users – can deploy and manage only resources they have </a:t>
            </a:r>
            <a:r>
              <a:rPr lang="en-US" sz="2400" dirty="0" smtClean="0"/>
              <a:t>deployed</a:t>
            </a:r>
          </a:p>
          <a:p>
            <a:pPr lvl="1"/>
            <a:r>
              <a:rPr lang="en-US" sz="2400" dirty="0"/>
              <a:t>Management – can self-manage groups </a:t>
            </a:r>
            <a:r>
              <a:rPr lang="en-US" sz="2400" dirty="0" smtClean="0"/>
              <a:t>above</a:t>
            </a:r>
          </a:p>
          <a:p>
            <a:r>
              <a:rPr lang="en-US" sz="2400" dirty="0"/>
              <a:t>Can nest AD groups and manage membership through AD instead of the UF Hosting </a:t>
            </a:r>
            <a:r>
              <a:rPr lang="en-US" sz="2400" dirty="0" smtClean="0"/>
              <a:t>portal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473798" y="3216536"/>
            <a:ext cx="1847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7380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591207" y="630621"/>
            <a:ext cx="7391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j-cs"/>
              </a:rPr>
              <a:t>Service Offerings And </a:t>
            </a:r>
            <a:r>
              <a:rPr lang="en-US" dirty="0" smtClean="0">
                <a:cs typeface="+mj-cs"/>
              </a:rPr>
              <a:t>Changes</a:t>
            </a:r>
            <a:endParaRPr lang="en-US" dirty="0">
              <a:cs typeface="+mj-cs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6553200"/>
            <a:ext cx="2286000" cy="204342"/>
          </a:xfrm>
          <a:prstGeom prst="rect">
            <a:avLst/>
          </a:prstGeom>
        </p:spPr>
      </p:pic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667407" y="2002221"/>
            <a:ext cx="6781800" cy="4114800"/>
          </a:xfrm>
        </p:spPr>
        <p:txBody>
          <a:bodyPr/>
          <a:lstStyle/>
          <a:p>
            <a:r>
              <a:rPr lang="en-US" sz="2400" dirty="0" smtClean="0"/>
              <a:t>Virtual Machine Hosting</a:t>
            </a:r>
          </a:p>
          <a:p>
            <a:pPr lvl="1"/>
            <a:r>
              <a:rPr lang="en-US" sz="2000" dirty="0" smtClean="0"/>
              <a:t>Self service portal</a:t>
            </a:r>
          </a:p>
          <a:p>
            <a:pPr lvl="1"/>
            <a:r>
              <a:rPr lang="en-US" sz="2000" dirty="0" smtClean="0"/>
              <a:t>Virtual Machine Backups</a:t>
            </a:r>
          </a:p>
          <a:p>
            <a:pPr lvl="1"/>
            <a:r>
              <a:rPr lang="en-US" sz="2000" dirty="0" smtClean="0"/>
              <a:t>Virtual Machine Snapshots</a:t>
            </a:r>
          </a:p>
          <a:p>
            <a:r>
              <a:rPr lang="en-US" sz="2400" dirty="0" smtClean="0"/>
              <a:t>File Server Hosting</a:t>
            </a:r>
          </a:p>
          <a:p>
            <a:pPr lvl="1"/>
            <a:r>
              <a:rPr lang="en-US" sz="2000" dirty="0" smtClean="0"/>
              <a:t>Low performance, low cost file hosting offering.</a:t>
            </a:r>
          </a:p>
          <a:p>
            <a:pPr lvl="1"/>
            <a:r>
              <a:rPr lang="en-US" sz="2000" dirty="0" smtClean="0"/>
              <a:t>Price reductions and flexible offerings to fit your need</a:t>
            </a:r>
          </a:p>
          <a:p>
            <a:pPr lvl="1"/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3253843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92505" y="2814313"/>
            <a:ext cx="71628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dirty="0" smtClean="0"/>
              <a:t>Questions?</a:t>
            </a:r>
            <a:endParaRPr lang="en-US" dirty="0" smtClean="0">
              <a:cs typeface="+mj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473798" y="3216536"/>
            <a:ext cx="1847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2288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591207" y="651641"/>
            <a:ext cx="68580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j-cs"/>
              </a:rPr>
              <a:t>Current Customer Experience</a:t>
            </a:r>
            <a:endParaRPr lang="en-US" dirty="0">
              <a:cs typeface="+mj-cs"/>
            </a:endParaRP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667407" y="2023241"/>
            <a:ext cx="6781800" cy="4114800"/>
          </a:xfrm>
        </p:spPr>
        <p:txBody>
          <a:bodyPr/>
          <a:lstStyle/>
          <a:p>
            <a:r>
              <a:rPr lang="en-US" dirty="0"/>
              <a:t>Request ticket based</a:t>
            </a:r>
          </a:p>
          <a:p>
            <a:pPr lvl="1"/>
            <a:r>
              <a:rPr lang="en-US" dirty="0"/>
              <a:t>Several related tickets are manually created to fulfill: network ACLs, DNS, subnet managers, </a:t>
            </a:r>
            <a:r>
              <a:rPr lang="en-US" dirty="0" err="1"/>
              <a:t>etc</a:t>
            </a:r>
            <a:r>
              <a:rPr lang="en-US" dirty="0"/>
              <a:t>…</a:t>
            </a:r>
          </a:p>
          <a:p>
            <a:r>
              <a:rPr lang="en-US" dirty="0"/>
              <a:t>Each request is manually fulfilled</a:t>
            </a:r>
          </a:p>
          <a:p>
            <a:r>
              <a:rPr lang="en-US" dirty="0"/>
              <a:t>Each ticket is fulfilled as the appropriate individuals complete the tickets</a:t>
            </a:r>
          </a:p>
        </p:txBody>
      </p:sp>
    </p:spTree>
    <p:extLst>
      <p:ext uri="{BB962C8B-B14F-4D97-AF65-F5344CB8AC3E}">
        <p14:creationId xmlns:p14="http://schemas.microsoft.com/office/powerpoint/2010/main" val="5942752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591207" y="599090"/>
            <a:ext cx="7467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Improved Customer Experience Coming Soon</a:t>
            </a:r>
            <a:endParaRPr lang="en-US" dirty="0" smtClean="0">
              <a:cs typeface="+mj-cs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6553200"/>
            <a:ext cx="2286000" cy="204342"/>
          </a:xfrm>
          <a:prstGeom prst="rect">
            <a:avLst/>
          </a:prstGeom>
        </p:spPr>
      </p:pic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667407" y="1970690"/>
            <a:ext cx="6781800" cy="4114800"/>
          </a:xfrm>
        </p:spPr>
        <p:txBody>
          <a:bodyPr/>
          <a:lstStyle/>
          <a:p>
            <a:r>
              <a:rPr lang="en-US" sz="2400" dirty="0"/>
              <a:t>Self-Service web portal</a:t>
            </a:r>
          </a:p>
          <a:p>
            <a:r>
              <a:rPr lang="en-US" sz="2400" dirty="0"/>
              <a:t>VM Resources are automatically provisioned</a:t>
            </a:r>
          </a:p>
          <a:p>
            <a:r>
              <a:rPr lang="en-US" sz="2400" dirty="0"/>
              <a:t>Several related tickets are automatically created for: network ACLs, DNS, subnet managers, </a:t>
            </a:r>
            <a:r>
              <a:rPr lang="en-US" sz="2400" dirty="0" err="1"/>
              <a:t>etc</a:t>
            </a:r>
            <a:r>
              <a:rPr lang="en-US" sz="2400" dirty="0"/>
              <a:t>…</a:t>
            </a:r>
          </a:p>
          <a:p>
            <a:pPr lvl="1"/>
            <a:r>
              <a:rPr lang="en-US" sz="2000" dirty="0"/>
              <a:t>Each ticket is manually fulfilled as the appropriate individuals complete the tickets</a:t>
            </a:r>
          </a:p>
        </p:txBody>
      </p:sp>
    </p:spTree>
    <p:extLst>
      <p:ext uri="{BB962C8B-B14F-4D97-AF65-F5344CB8AC3E}">
        <p14:creationId xmlns:p14="http://schemas.microsoft.com/office/powerpoint/2010/main" val="8948798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591207" y="620111"/>
            <a:ext cx="68580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j-cs"/>
              </a:rPr>
              <a:t>Pricing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6553200"/>
            <a:ext cx="2286000" cy="204342"/>
          </a:xfrm>
          <a:prstGeom prst="rect">
            <a:avLst/>
          </a:prstGeom>
        </p:spPr>
      </p:pic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667407" y="1991711"/>
            <a:ext cx="6781800" cy="4114800"/>
          </a:xfrm>
        </p:spPr>
        <p:txBody>
          <a:bodyPr/>
          <a:lstStyle/>
          <a:p>
            <a:r>
              <a:rPr lang="en-US" dirty="0" smtClean="0"/>
              <a:t>Today</a:t>
            </a:r>
          </a:p>
          <a:p>
            <a:pPr lvl="1"/>
            <a:r>
              <a:rPr lang="en-US" dirty="0" smtClean="0"/>
              <a:t>Priced based on resource blocks: 1vCPU + 2GB RAM, 80 GB disk, </a:t>
            </a:r>
            <a:r>
              <a:rPr lang="en-US" dirty="0" err="1" smtClean="0"/>
              <a:t>etc</a:t>
            </a:r>
            <a:r>
              <a:rPr lang="en-US" dirty="0" smtClean="0"/>
              <a:t>… </a:t>
            </a:r>
          </a:p>
          <a:p>
            <a:r>
              <a:rPr lang="en-US" dirty="0" smtClean="0"/>
              <a:t>Sometime soon…</a:t>
            </a:r>
          </a:p>
          <a:p>
            <a:pPr lvl="1"/>
            <a:r>
              <a:rPr lang="en-US" dirty="0" smtClean="0"/>
              <a:t>Pricing based on more granular resource blocks: 1 vCPU, 1GB RAM, 1GB disk.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63889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538655" y="599089"/>
            <a:ext cx="68580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j-cs"/>
              </a:rPr>
              <a:t>Future Features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614855" y="1970689"/>
            <a:ext cx="6781800" cy="4114800"/>
          </a:xfrm>
        </p:spPr>
        <p:txBody>
          <a:bodyPr/>
          <a:lstStyle/>
          <a:p>
            <a:r>
              <a:rPr lang="en-US" dirty="0" smtClean="0"/>
              <a:t>Fully Self-Service VM provisioning</a:t>
            </a:r>
          </a:p>
          <a:p>
            <a:pPr lvl="1"/>
            <a:r>
              <a:rPr lang="en-US" dirty="0" smtClean="0"/>
              <a:t>Automation of: network, ACLs, DNS, subnet managers, </a:t>
            </a:r>
            <a:r>
              <a:rPr lang="en-US" dirty="0" err="1" smtClean="0"/>
              <a:t>etc</a:t>
            </a:r>
            <a:r>
              <a:rPr lang="en-US" dirty="0" smtClean="0"/>
              <a:t>…</a:t>
            </a:r>
          </a:p>
          <a:p>
            <a:r>
              <a:rPr lang="en-US" dirty="0" smtClean="0"/>
              <a:t>Self-Service for other hosting services</a:t>
            </a:r>
          </a:p>
          <a:p>
            <a:pPr lvl="1"/>
            <a:r>
              <a:rPr lang="en-US" dirty="0" smtClean="0"/>
              <a:t>File, Web, Database, </a:t>
            </a:r>
            <a:r>
              <a:rPr lang="en-US" dirty="0" err="1" smtClean="0"/>
              <a:t>etc</a:t>
            </a:r>
            <a:r>
              <a:rPr lang="en-US" dirty="0" smtClean="0"/>
              <a:t>…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21043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33248" y="588579"/>
            <a:ext cx="68580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j-cs"/>
              </a:rPr>
              <a:t>Creating Virtual Machines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709448" y="1960179"/>
            <a:ext cx="6781800" cy="411480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Windows VMs through SCCM</a:t>
            </a:r>
          </a:p>
          <a:p>
            <a:r>
              <a:rPr lang="en-US" dirty="0"/>
              <a:t>Linux VMs through </a:t>
            </a:r>
            <a:r>
              <a:rPr lang="en-US" dirty="0" err="1"/>
              <a:t>Kickstart</a:t>
            </a:r>
            <a:endParaRPr lang="en-US" dirty="0"/>
          </a:p>
          <a:p>
            <a:r>
              <a:rPr lang="en-US" dirty="0"/>
              <a:t>VM Cloning</a:t>
            </a:r>
          </a:p>
        </p:txBody>
      </p:sp>
    </p:spTree>
    <p:extLst>
      <p:ext uri="{BB962C8B-B14F-4D97-AF65-F5344CB8AC3E}">
        <p14:creationId xmlns:p14="http://schemas.microsoft.com/office/powerpoint/2010/main" val="19794515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517635" y="599089"/>
            <a:ext cx="71628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j-cs"/>
              </a:rPr>
              <a:t>Windows VMs through SCCM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593835" y="1970689"/>
            <a:ext cx="6781800" cy="4114800"/>
          </a:xfrm>
        </p:spPr>
        <p:txBody>
          <a:bodyPr/>
          <a:lstStyle/>
          <a:p>
            <a:r>
              <a:rPr lang="en-US" dirty="0" smtClean="0"/>
              <a:t>2008 R2 or 2012 R2 Datacenter GUI</a:t>
            </a:r>
          </a:p>
          <a:p>
            <a:r>
              <a:rPr lang="en-US" dirty="0" smtClean="0"/>
              <a:t>Can use UFIT managed </a:t>
            </a:r>
            <a:r>
              <a:rPr lang="en-US" dirty="0"/>
              <a:t>basic Operating System Deployment (OSD) Task Sequence (TS</a:t>
            </a:r>
            <a:r>
              <a:rPr lang="en-US" dirty="0" smtClean="0"/>
              <a:t>)</a:t>
            </a:r>
          </a:p>
          <a:p>
            <a:r>
              <a:rPr lang="en-US" dirty="0"/>
              <a:t>Create your own CM OSD TS and collection to use for deployment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This </a:t>
            </a:r>
            <a:r>
              <a:rPr lang="en-US" dirty="0"/>
              <a:t>only works when using the UFIT SCCM service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999913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570186" y="588580"/>
            <a:ext cx="71628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j-cs"/>
              </a:rPr>
              <a:t>Windows VMs through SCCM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646386" y="1960180"/>
            <a:ext cx="6781800" cy="4114800"/>
          </a:xfrm>
        </p:spPr>
        <p:txBody>
          <a:bodyPr/>
          <a:lstStyle/>
          <a:p>
            <a:r>
              <a:rPr lang="en-US" dirty="0"/>
              <a:t>Requires Active </a:t>
            </a:r>
            <a:r>
              <a:rPr lang="en-US" dirty="0" smtClean="0"/>
              <a:t>Directory</a:t>
            </a:r>
          </a:p>
          <a:p>
            <a:pPr lvl="1"/>
            <a:r>
              <a:rPr lang="en-US" sz="2400" dirty="0"/>
              <a:t>Will provide template Group Policy objects for these settings users can </a:t>
            </a:r>
            <a:r>
              <a:rPr lang="en-US" sz="2400" dirty="0" smtClean="0"/>
              <a:t>copy</a:t>
            </a:r>
          </a:p>
          <a:p>
            <a:pPr lvl="1"/>
            <a:r>
              <a:rPr lang="en-US" sz="2400" dirty="0"/>
              <a:t>Must pre-create AD object and delegate join to domain rights to UFIT service </a:t>
            </a:r>
            <a:r>
              <a:rPr lang="en-US" sz="2400" dirty="0" smtClean="0"/>
              <a:t>account</a:t>
            </a:r>
          </a:p>
          <a:p>
            <a:pPr lvl="1"/>
            <a:r>
              <a:rPr lang="en-US" sz="2400" dirty="0"/>
              <a:t>Must add users to local admins or remote users local </a:t>
            </a:r>
            <a:r>
              <a:rPr lang="en-US" sz="2400" dirty="0" smtClean="0"/>
              <a:t>groups</a:t>
            </a:r>
          </a:p>
          <a:p>
            <a:pPr lvl="1"/>
            <a:r>
              <a:rPr lang="en-US" sz="2400" dirty="0" smtClean="0"/>
              <a:t>Remote Desktop</a:t>
            </a:r>
          </a:p>
          <a:p>
            <a:pPr lvl="2"/>
            <a:r>
              <a:rPr lang="en-US" dirty="0" smtClean="0"/>
              <a:t>Must be enabled</a:t>
            </a:r>
            <a:endParaRPr lang="en-US" sz="2000" dirty="0" smtClean="0"/>
          </a:p>
          <a:p>
            <a:pPr lvl="2"/>
            <a:r>
              <a:rPr lang="en-US" sz="2000" dirty="0" smtClean="0"/>
              <a:t>Must permit Remote </a:t>
            </a:r>
            <a:r>
              <a:rPr lang="en-US" sz="2000" dirty="0"/>
              <a:t>Desktop in Windows firewall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603003393"/>
      </p:ext>
    </p:extLst>
  </p:cSld>
  <p:clrMapOvr>
    <a:masterClrMapping/>
  </p:clrMapOvr>
</p:sld>
</file>

<file path=ppt/theme/theme1.xml><?xml version="1.0" encoding="utf-8"?>
<a:theme xmlns:a="http://schemas.openxmlformats.org/drawingml/2006/main" name="2015 UFIT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UFIT - PPT1 - v2 [Read-Only]" id="{172CE2B8-F65C-4D13-8C8E-8BE0C2DEAC32}" vid="{9CEE876F-6540-44FD-AC00-6CB0D06825C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2015_2016.UFIT PowerPoint Template</Template>
  <TotalTime>48</TotalTime>
  <Words>698</Words>
  <Application>Microsoft Macintosh PowerPoint</Application>
  <PresentationFormat>On-screen Show (4:3)</PresentationFormat>
  <Paragraphs>127</Paragraphs>
  <Slides>20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9" baseType="lpstr">
      <vt:lpstr>Calibri</vt:lpstr>
      <vt:lpstr>Calibri Light</vt:lpstr>
      <vt:lpstr>Georgia</vt:lpstr>
      <vt:lpstr>Palatino Linotype</vt:lpstr>
      <vt:lpstr>Tahoma</vt:lpstr>
      <vt:lpstr>Verdana</vt:lpstr>
      <vt:lpstr>Wingdings</vt:lpstr>
      <vt:lpstr>Arial</vt:lpstr>
      <vt:lpstr>2015 UFIT Theme</vt:lpstr>
      <vt:lpstr>PowerPoint Presentation</vt:lpstr>
      <vt:lpstr>Service Offerings And Changes</vt:lpstr>
      <vt:lpstr>Current Customer Experience</vt:lpstr>
      <vt:lpstr>Improved Customer Experience Coming Soon</vt:lpstr>
      <vt:lpstr>Pricing</vt:lpstr>
      <vt:lpstr>Future Features</vt:lpstr>
      <vt:lpstr>Creating Virtual Machines</vt:lpstr>
      <vt:lpstr>Windows VMs through SCCM</vt:lpstr>
      <vt:lpstr>Windows VMs through SCCM</vt:lpstr>
      <vt:lpstr>Linux VM through Kickstart</vt:lpstr>
      <vt:lpstr>Linux VM through Kickstart</vt:lpstr>
      <vt:lpstr>Cloning VMs</vt:lpstr>
      <vt:lpstr>Virtual Machine Management</vt:lpstr>
      <vt:lpstr>Virtual Machine Management</vt:lpstr>
      <vt:lpstr>Virtual Machine Management</vt:lpstr>
      <vt:lpstr>Virtual Machine Backups</vt:lpstr>
      <vt:lpstr>Virtual Machine Backups</vt:lpstr>
      <vt:lpstr>Virtual Machine Backups</vt:lpstr>
      <vt:lpstr>UF Hosting Self-Service</vt:lpstr>
      <vt:lpstr>Questions?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Moffat,Iain P C</dc:creator>
  <cp:lastModifiedBy>Iain Moffat</cp:lastModifiedBy>
  <cp:revision>7</cp:revision>
  <dcterms:created xsi:type="dcterms:W3CDTF">2015-11-20T13:54:47Z</dcterms:created>
  <dcterms:modified xsi:type="dcterms:W3CDTF">2015-12-08T21:41:55Z</dcterms:modified>
</cp:coreProperties>
</file>