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5" r:id="rId2"/>
    <p:sldMasterId id="2147483678" r:id="rId3"/>
    <p:sldMasterId id="2147483691" r:id="rId4"/>
    <p:sldMasterId id="2147483704" r:id="rId5"/>
  </p:sldMasterIdLst>
  <p:notesMasterIdLst>
    <p:notesMasterId r:id="rId83"/>
  </p:notesMasterIdLst>
  <p:sldIdLst>
    <p:sldId id="290" r:id="rId6"/>
    <p:sldId id="514" r:id="rId7"/>
    <p:sldId id="548" r:id="rId8"/>
    <p:sldId id="259" r:id="rId9"/>
    <p:sldId id="353" r:id="rId10"/>
    <p:sldId id="258" r:id="rId11"/>
    <p:sldId id="358" r:id="rId12"/>
    <p:sldId id="507" r:id="rId13"/>
    <p:sldId id="356" r:id="rId14"/>
    <p:sldId id="291" r:id="rId15"/>
    <p:sldId id="354" r:id="rId16"/>
    <p:sldId id="293" r:id="rId17"/>
    <p:sldId id="357" r:id="rId18"/>
    <p:sldId id="292" r:id="rId19"/>
    <p:sldId id="294" r:id="rId20"/>
    <p:sldId id="370" r:id="rId21"/>
    <p:sldId id="367" r:id="rId22"/>
    <p:sldId id="298" r:id="rId23"/>
    <p:sldId id="359" r:id="rId24"/>
    <p:sldId id="371" r:id="rId25"/>
    <p:sldId id="470" r:id="rId26"/>
    <p:sldId id="455" r:id="rId27"/>
    <p:sldId id="456" r:id="rId28"/>
    <p:sldId id="457" r:id="rId29"/>
    <p:sldId id="474" r:id="rId30"/>
    <p:sldId id="475" r:id="rId31"/>
    <p:sldId id="476" r:id="rId32"/>
    <p:sldId id="477" r:id="rId33"/>
    <p:sldId id="478" r:id="rId34"/>
    <p:sldId id="479" r:id="rId35"/>
    <p:sldId id="482" r:id="rId36"/>
    <p:sldId id="483" r:id="rId37"/>
    <p:sldId id="315" r:id="rId38"/>
    <p:sldId id="316" r:id="rId39"/>
    <p:sldId id="318" r:id="rId40"/>
    <p:sldId id="321" r:id="rId41"/>
    <p:sldId id="393" r:id="rId42"/>
    <p:sldId id="394" r:id="rId43"/>
    <p:sldId id="490" r:id="rId44"/>
    <p:sldId id="493" r:id="rId45"/>
    <p:sldId id="432" r:id="rId46"/>
    <p:sldId id="322" r:id="rId47"/>
    <p:sldId id="320" r:id="rId48"/>
    <p:sldId id="549" r:id="rId49"/>
    <p:sldId id="550" r:id="rId50"/>
    <p:sldId id="487" r:id="rId51"/>
    <p:sldId id="488" r:id="rId52"/>
    <p:sldId id="323" r:id="rId53"/>
    <p:sldId id="317" r:id="rId54"/>
    <p:sldId id="551" r:id="rId55"/>
    <p:sldId id="552" r:id="rId56"/>
    <p:sldId id="325" r:id="rId57"/>
    <p:sldId id="508" r:id="rId58"/>
    <p:sldId id="506" r:id="rId59"/>
    <p:sldId id="494" r:id="rId60"/>
    <p:sldId id="509" r:id="rId61"/>
    <p:sldId id="505" r:id="rId62"/>
    <p:sldId id="544" r:id="rId63"/>
    <p:sldId id="553" r:id="rId64"/>
    <p:sldId id="554" r:id="rId65"/>
    <p:sldId id="555" r:id="rId66"/>
    <p:sldId id="556" r:id="rId67"/>
    <p:sldId id="557" r:id="rId68"/>
    <p:sldId id="558" r:id="rId69"/>
    <p:sldId id="559" r:id="rId70"/>
    <p:sldId id="560" r:id="rId71"/>
    <p:sldId id="561" r:id="rId72"/>
    <p:sldId id="562" r:id="rId73"/>
    <p:sldId id="563" r:id="rId74"/>
    <p:sldId id="442" r:id="rId75"/>
    <p:sldId id="451" r:id="rId76"/>
    <p:sldId id="450" r:id="rId77"/>
    <p:sldId id="444" r:id="rId78"/>
    <p:sldId id="546" r:id="rId79"/>
    <p:sldId id="448" r:id="rId80"/>
    <p:sldId id="425" r:id="rId81"/>
    <p:sldId id="547" r:id="rId8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1C57"/>
    <a:srgbClr val="8F949A"/>
    <a:srgbClr val="6A9AC5"/>
    <a:srgbClr val="D33021"/>
    <a:srgbClr val="F47B4A"/>
    <a:srgbClr val="009D45"/>
    <a:srgbClr val="57355C"/>
    <a:srgbClr val="98D2E2"/>
    <a:srgbClr val="2C305E"/>
    <a:srgbClr val="EBB2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25"/>
    <p:restoredTop sz="94613"/>
  </p:normalViewPr>
  <p:slideViewPr>
    <p:cSldViewPr snapToGrid="0" snapToObjects="1">
      <p:cViewPr varScale="1">
        <p:scale>
          <a:sx n="104" d="100"/>
          <a:sy n="104" d="100"/>
        </p:scale>
        <p:origin x="74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4624623883394"/>
          <c:y val="4.12645831536851E-2"/>
          <c:w val="0.530750752233211"/>
          <c:h val="0.7961261917393439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COMFORT</c:v>
                </c:pt>
              </c:strCache>
            </c:strRef>
          </c:tx>
          <c:dPt>
            <c:idx val="0"/>
            <c:bubble3D val="0"/>
            <c:spPr>
              <a:solidFill>
                <a:srgbClr val="2C305E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F47B4A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42</c:v>
                </c:pt>
                <c:pt idx="1">
                  <c:v>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GITHUB FOR ENTERPRISE</c:v>
                </c:pt>
              </c:strCache>
            </c:strRef>
          </c:tx>
          <c:spPr>
            <a:solidFill>
              <a:srgbClr val="2C305E"/>
            </a:solidFill>
          </c:spPr>
          <c:dPt>
            <c:idx val="0"/>
            <c:bubble3D val="0"/>
            <c:spPr>
              <a:solidFill>
                <a:srgbClr val="F47B4A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2C305E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2C305E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2C305E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NO</c:v>
                </c:pt>
                <c:pt idx="1">
                  <c:v>YES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0.08</c:v>
                </c:pt>
                <c:pt idx="1">
                  <c:v>0.96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YES</c:v>
                </c:pt>
              </c:strCache>
            </c:strRef>
          </c:tx>
          <c:spPr>
            <a:solidFill>
              <a:srgbClr val="2C30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3rd Party Site</c:v>
                </c:pt>
                <c:pt idx="1">
                  <c:v>Local Git</c:v>
                </c:pt>
                <c:pt idx="2">
                  <c:v>No Versioning</c:v>
                </c:pt>
                <c:pt idx="3">
                  <c:v>Subversion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0.28999999999999998</c:v>
                </c:pt>
                <c:pt idx="1">
                  <c:v>0.28999999999999998</c:v>
                </c:pt>
                <c:pt idx="2">
                  <c:v>0.23</c:v>
                </c:pt>
                <c:pt idx="3">
                  <c:v>0.19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rgbClr val="F47B4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3rd Party Site</c:v>
                </c:pt>
                <c:pt idx="1">
                  <c:v>Local Git</c:v>
                </c:pt>
                <c:pt idx="2">
                  <c:v>No Versioning</c:v>
                </c:pt>
                <c:pt idx="3">
                  <c:v>Subversion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0.71</c:v>
                </c:pt>
                <c:pt idx="1">
                  <c:v>0.71</c:v>
                </c:pt>
                <c:pt idx="2">
                  <c:v>0.77</c:v>
                </c:pt>
                <c:pt idx="3">
                  <c:v>0.81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89303256"/>
        <c:axId val="289303648"/>
      </c:barChart>
      <c:catAx>
        <c:axId val="289303256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rgbClr val="2C305E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9303648"/>
        <c:crosses val="autoZero"/>
        <c:auto val="1"/>
        <c:lblAlgn val="ctr"/>
        <c:lblOffset val="100"/>
        <c:noMultiLvlLbl val="0"/>
      </c:catAx>
      <c:valAx>
        <c:axId val="28930364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89303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2C305E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COMFORT</c:v>
                </c:pt>
              </c:strCache>
            </c:strRef>
          </c:tx>
          <c:dPt>
            <c:idx val="0"/>
            <c:bubble3D val="0"/>
            <c:spPr>
              <a:solidFill>
                <a:srgbClr val="2C305E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F47B4A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42</c:v>
                </c:pt>
                <c:pt idx="1">
                  <c:v>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03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5F7420-B8A1-394E-ADFF-C5F571BF137C}" type="doc">
      <dgm:prSet loTypeId="urn:microsoft.com/office/officeart/2005/8/layout/venn3" loCatId="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EEA6C59-2EEC-5741-B0DD-12F81CC0BE04}">
      <dgm:prSet phldrT="[Text]" custT="1"/>
      <dgm:spPr/>
      <dgm:t>
        <a:bodyPr/>
        <a:lstStyle/>
        <a:p>
          <a:r>
            <a:rPr lang="en-US" sz="1600" b="1" i="0" smtClean="0">
              <a:latin typeface="Century Gothic"/>
              <a:cs typeface="Century Gothic"/>
            </a:rPr>
            <a:t>GOOGLE</a:t>
          </a:r>
          <a:endParaRPr lang="en-US" sz="1400" b="1" i="0" dirty="0">
            <a:latin typeface="Century Gothic"/>
            <a:cs typeface="Century Gothic"/>
          </a:endParaRPr>
        </a:p>
      </dgm:t>
    </dgm:pt>
    <dgm:pt modelId="{AE060484-87F6-004F-91DB-0DC5CD3A5C3F}" type="parTrans" cxnId="{7F7469F7-CB06-CC4D-B28C-9DA3DA5E5637}">
      <dgm:prSet/>
      <dgm:spPr/>
      <dgm:t>
        <a:bodyPr/>
        <a:lstStyle/>
        <a:p>
          <a:endParaRPr lang="en-US"/>
        </a:p>
      </dgm:t>
    </dgm:pt>
    <dgm:pt modelId="{314D9F84-6AFC-8C43-86EC-F6FE523EBD5D}" type="sibTrans" cxnId="{7F7469F7-CB06-CC4D-B28C-9DA3DA5E5637}">
      <dgm:prSet/>
      <dgm:spPr/>
      <dgm:t>
        <a:bodyPr/>
        <a:lstStyle/>
        <a:p>
          <a:endParaRPr lang="en-US"/>
        </a:p>
      </dgm:t>
    </dgm:pt>
    <dgm:pt modelId="{125DB62A-5FDA-DC42-B338-6FF72E9668EE}">
      <dgm:prSet phldrT="[Text]" custT="1"/>
      <dgm:spPr/>
      <dgm:t>
        <a:bodyPr/>
        <a:lstStyle/>
        <a:p>
          <a:r>
            <a:rPr lang="en-US" sz="1600" b="1" i="0" dirty="0" smtClean="0">
              <a:latin typeface="Century Gothic"/>
              <a:cs typeface="Century Gothic"/>
            </a:rPr>
            <a:t>OPEN</a:t>
          </a:r>
          <a:r>
            <a:rPr lang="en-US" sz="1600" b="1" i="0" baseline="0" dirty="0" smtClean="0">
              <a:latin typeface="Century Gothic"/>
              <a:cs typeface="Century Gothic"/>
            </a:rPr>
            <a:t> SOURCE</a:t>
          </a:r>
          <a:endParaRPr lang="en-US" sz="1600" b="1" i="0" dirty="0">
            <a:latin typeface="Century Gothic"/>
            <a:cs typeface="Century Gothic"/>
          </a:endParaRPr>
        </a:p>
      </dgm:t>
    </dgm:pt>
    <dgm:pt modelId="{A649F169-3110-9246-A380-BE599F4DA3E7}" type="parTrans" cxnId="{322265D2-E1FE-904A-B2B1-0BA6EBF8F8EC}">
      <dgm:prSet/>
      <dgm:spPr/>
      <dgm:t>
        <a:bodyPr/>
        <a:lstStyle/>
        <a:p>
          <a:endParaRPr lang="en-US"/>
        </a:p>
      </dgm:t>
    </dgm:pt>
    <dgm:pt modelId="{4C0C132A-927F-5647-B357-C9186C930154}" type="sibTrans" cxnId="{322265D2-E1FE-904A-B2B1-0BA6EBF8F8EC}">
      <dgm:prSet/>
      <dgm:spPr/>
      <dgm:t>
        <a:bodyPr/>
        <a:lstStyle/>
        <a:p>
          <a:endParaRPr lang="en-US"/>
        </a:p>
      </dgm:t>
    </dgm:pt>
    <dgm:pt modelId="{5A753A9D-E6F0-4840-AEEF-A937B070B157}">
      <dgm:prSet phldrT="[Text]" custT="1"/>
      <dgm:spPr/>
      <dgm:t>
        <a:bodyPr/>
        <a:lstStyle/>
        <a:p>
          <a:r>
            <a:rPr lang="en-US" sz="1600" b="1" i="0" dirty="0" smtClean="0">
              <a:latin typeface="Century Gothic"/>
              <a:cs typeface="Century Gothic"/>
            </a:rPr>
            <a:t>MICROSOFT</a:t>
          </a:r>
          <a:endParaRPr lang="en-US" sz="1600" b="1" i="0" dirty="0">
            <a:latin typeface="Century Gothic"/>
            <a:cs typeface="Century Gothic"/>
          </a:endParaRPr>
        </a:p>
      </dgm:t>
    </dgm:pt>
    <dgm:pt modelId="{2B5DDEFD-0E59-0547-A5B8-EE8662CBC0E8}" type="parTrans" cxnId="{E21DCB78-A21A-E54B-8C98-31E9462ECE2A}">
      <dgm:prSet/>
      <dgm:spPr/>
      <dgm:t>
        <a:bodyPr/>
        <a:lstStyle/>
        <a:p>
          <a:endParaRPr lang="en-US"/>
        </a:p>
      </dgm:t>
    </dgm:pt>
    <dgm:pt modelId="{74AB6C2F-FDBC-2043-8D23-B0FEB64CCC83}" type="sibTrans" cxnId="{E21DCB78-A21A-E54B-8C98-31E9462ECE2A}">
      <dgm:prSet/>
      <dgm:spPr/>
      <dgm:t>
        <a:bodyPr/>
        <a:lstStyle/>
        <a:p>
          <a:endParaRPr lang="en-US"/>
        </a:p>
      </dgm:t>
    </dgm:pt>
    <dgm:pt modelId="{781EA341-2006-E74D-BF2A-2D394461904E}">
      <dgm:prSet phldrT="[Text]" custT="1"/>
      <dgm:spPr/>
      <dgm:t>
        <a:bodyPr/>
        <a:lstStyle/>
        <a:p>
          <a:r>
            <a:rPr lang="en-US" sz="1600" b="1" i="0" dirty="0" smtClean="0">
              <a:latin typeface="Century Gothic"/>
              <a:cs typeface="Century Gothic"/>
            </a:rPr>
            <a:t>US GOV</a:t>
          </a:r>
          <a:endParaRPr lang="en-US" sz="1400" b="1" i="0" dirty="0">
            <a:latin typeface="Century Gothic"/>
            <a:cs typeface="Century Gothic"/>
          </a:endParaRPr>
        </a:p>
      </dgm:t>
    </dgm:pt>
    <dgm:pt modelId="{88F3D83D-51D6-DB4C-B180-E8372F15B505}" type="sibTrans" cxnId="{A1B5B53A-E217-8043-902A-6CA509AD7715}">
      <dgm:prSet/>
      <dgm:spPr/>
      <dgm:t>
        <a:bodyPr/>
        <a:lstStyle/>
        <a:p>
          <a:endParaRPr lang="en-US"/>
        </a:p>
      </dgm:t>
    </dgm:pt>
    <dgm:pt modelId="{11A53E7C-8C38-0A40-AC70-677D49682455}" type="parTrans" cxnId="{A1B5B53A-E217-8043-902A-6CA509AD7715}">
      <dgm:prSet/>
      <dgm:spPr/>
      <dgm:t>
        <a:bodyPr/>
        <a:lstStyle/>
        <a:p>
          <a:endParaRPr lang="en-US"/>
        </a:p>
      </dgm:t>
    </dgm:pt>
    <dgm:pt modelId="{0AF60C9B-A94A-4144-843C-C2F73F7B5C7A}">
      <dgm:prSet phldrT="[Text]" custT="1"/>
      <dgm:spPr/>
      <dgm:t>
        <a:bodyPr/>
        <a:lstStyle/>
        <a:p>
          <a:r>
            <a:rPr lang="en-US" sz="1400" b="1" i="0" dirty="0" smtClean="0">
              <a:latin typeface="Century Gothic"/>
              <a:cs typeface="Century Gothic"/>
            </a:rPr>
            <a:t>APPLE</a:t>
          </a:r>
          <a:endParaRPr lang="en-US" sz="1400" b="1" i="0" dirty="0">
            <a:latin typeface="Century Gothic"/>
            <a:cs typeface="Century Gothic"/>
          </a:endParaRPr>
        </a:p>
      </dgm:t>
    </dgm:pt>
    <dgm:pt modelId="{72E43502-1178-B144-8EC5-67453CC8B38D}" type="sibTrans" cxnId="{87AAEFE9-06ED-CB42-875E-4BBD518F97F0}">
      <dgm:prSet/>
      <dgm:spPr/>
      <dgm:t>
        <a:bodyPr/>
        <a:lstStyle/>
        <a:p>
          <a:endParaRPr lang="en-US"/>
        </a:p>
      </dgm:t>
    </dgm:pt>
    <dgm:pt modelId="{E272D8AD-0DD0-8744-98DF-93CDB9879873}" type="parTrans" cxnId="{87AAEFE9-06ED-CB42-875E-4BBD518F97F0}">
      <dgm:prSet/>
      <dgm:spPr/>
      <dgm:t>
        <a:bodyPr/>
        <a:lstStyle/>
        <a:p>
          <a:endParaRPr lang="en-US"/>
        </a:p>
      </dgm:t>
    </dgm:pt>
    <dgm:pt modelId="{5092B07D-76D1-774C-B836-95C89E3ECD7A}" type="pres">
      <dgm:prSet presAssocID="{985F7420-B8A1-394E-ADFF-C5F571BF137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3D67D44-3831-0443-B411-CE341A27AD75}" type="pres">
      <dgm:prSet presAssocID="{FEEA6C59-2EEC-5741-B0DD-12F81CC0BE04}" presName="Name5" presStyleLbl="venn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CFA7A1-A895-1A4D-98BD-C8629F5BAB26}" type="pres">
      <dgm:prSet presAssocID="{314D9F84-6AFC-8C43-86EC-F6FE523EBD5D}" presName="space" presStyleCnt="0"/>
      <dgm:spPr/>
      <dgm:t>
        <a:bodyPr/>
        <a:lstStyle/>
        <a:p>
          <a:endParaRPr lang="en-US"/>
        </a:p>
      </dgm:t>
    </dgm:pt>
    <dgm:pt modelId="{B2AB4751-53EE-2744-8812-19F3B828BB40}" type="pres">
      <dgm:prSet presAssocID="{5A753A9D-E6F0-4840-AEEF-A937B070B157}" presName="Name5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3A7842-FB58-C444-8917-5D08632E1C1B}" type="pres">
      <dgm:prSet presAssocID="{74AB6C2F-FDBC-2043-8D23-B0FEB64CCC83}" presName="space" presStyleCnt="0"/>
      <dgm:spPr/>
      <dgm:t>
        <a:bodyPr/>
        <a:lstStyle/>
        <a:p>
          <a:endParaRPr lang="en-US"/>
        </a:p>
      </dgm:t>
    </dgm:pt>
    <dgm:pt modelId="{2F9AC780-DD9E-A94C-AC18-575A144D8D8A}" type="pres">
      <dgm:prSet presAssocID="{0AF60C9B-A94A-4144-843C-C2F73F7B5C7A}" presName="Name5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D5F8BA-A620-5C41-B9C1-38059E5B13B2}" type="pres">
      <dgm:prSet presAssocID="{72E43502-1178-B144-8EC5-67453CC8B38D}" presName="space" presStyleCnt="0"/>
      <dgm:spPr/>
      <dgm:t>
        <a:bodyPr/>
        <a:lstStyle/>
        <a:p>
          <a:endParaRPr lang="en-US"/>
        </a:p>
      </dgm:t>
    </dgm:pt>
    <dgm:pt modelId="{27E3BD18-AF27-5B48-ADC7-6AB25773BFAB}" type="pres">
      <dgm:prSet presAssocID="{781EA341-2006-E74D-BF2A-2D394461904E}" presName="Name5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B74713-1437-D047-A06A-882B15AC2805}" type="pres">
      <dgm:prSet presAssocID="{88F3D83D-51D6-DB4C-B180-E8372F15B505}" presName="space" presStyleCnt="0"/>
      <dgm:spPr/>
      <dgm:t>
        <a:bodyPr/>
        <a:lstStyle/>
        <a:p>
          <a:endParaRPr lang="en-US"/>
        </a:p>
      </dgm:t>
    </dgm:pt>
    <dgm:pt modelId="{A71FDE6D-F4EE-4544-BBAE-7C0B8121BC49}" type="pres">
      <dgm:prSet presAssocID="{125DB62A-5FDA-DC42-B338-6FF72E9668EE}" presName="Name5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21DCB78-A21A-E54B-8C98-31E9462ECE2A}" srcId="{985F7420-B8A1-394E-ADFF-C5F571BF137C}" destId="{5A753A9D-E6F0-4840-AEEF-A937B070B157}" srcOrd="1" destOrd="0" parTransId="{2B5DDEFD-0E59-0547-A5B8-EE8662CBC0E8}" sibTransId="{74AB6C2F-FDBC-2043-8D23-B0FEB64CCC83}"/>
    <dgm:cxn modelId="{87AAEFE9-06ED-CB42-875E-4BBD518F97F0}" srcId="{985F7420-B8A1-394E-ADFF-C5F571BF137C}" destId="{0AF60C9B-A94A-4144-843C-C2F73F7B5C7A}" srcOrd="2" destOrd="0" parTransId="{E272D8AD-0DD0-8744-98DF-93CDB9879873}" sibTransId="{72E43502-1178-B144-8EC5-67453CC8B38D}"/>
    <dgm:cxn modelId="{7F7469F7-CB06-CC4D-B28C-9DA3DA5E5637}" srcId="{985F7420-B8A1-394E-ADFF-C5F571BF137C}" destId="{FEEA6C59-2EEC-5741-B0DD-12F81CC0BE04}" srcOrd="0" destOrd="0" parTransId="{AE060484-87F6-004F-91DB-0DC5CD3A5C3F}" sibTransId="{314D9F84-6AFC-8C43-86EC-F6FE523EBD5D}"/>
    <dgm:cxn modelId="{322265D2-E1FE-904A-B2B1-0BA6EBF8F8EC}" srcId="{985F7420-B8A1-394E-ADFF-C5F571BF137C}" destId="{125DB62A-5FDA-DC42-B338-6FF72E9668EE}" srcOrd="4" destOrd="0" parTransId="{A649F169-3110-9246-A380-BE599F4DA3E7}" sibTransId="{4C0C132A-927F-5647-B357-C9186C930154}"/>
    <dgm:cxn modelId="{66A65F58-CD95-4F44-9FC6-14E0711AC050}" type="presOf" srcId="{0AF60C9B-A94A-4144-843C-C2F73F7B5C7A}" destId="{2F9AC780-DD9E-A94C-AC18-575A144D8D8A}" srcOrd="0" destOrd="0" presId="urn:microsoft.com/office/officeart/2005/8/layout/venn3"/>
    <dgm:cxn modelId="{CBA4394C-E2CE-7240-92D5-402466D8149A}" type="presOf" srcId="{FEEA6C59-2EEC-5741-B0DD-12F81CC0BE04}" destId="{63D67D44-3831-0443-B411-CE341A27AD75}" srcOrd="0" destOrd="0" presId="urn:microsoft.com/office/officeart/2005/8/layout/venn3"/>
    <dgm:cxn modelId="{C5B3DB2A-F77A-FB42-83D3-C99E95A44680}" type="presOf" srcId="{781EA341-2006-E74D-BF2A-2D394461904E}" destId="{27E3BD18-AF27-5B48-ADC7-6AB25773BFAB}" srcOrd="0" destOrd="0" presId="urn:microsoft.com/office/officeart/2005/8/layout/venn3"/>
    <dgm:cxn modelId="{A1B5B53A-E217-8043-902A-6CA509AD7715}" srcId="{985F7420-B8A1-394E-ADFF-C5F571BF137C}" destId="{781EA341-2006-E74D-BF2A-2D394461904E}" srcOrd="3" destOrd="0" parTransId="{11A53E7C-8C38-0A40-AC70-677D49682455}" sibTransId="{88F3D83D-51D6-DB4C-B180-E8372F15B505}"/>
    <dgm:cxn modelId="{19F2D1F9-B6C3-D84C-A639-4BD335A38241}" type="presOf" srcId="{5A753A9D-E6F0-4840-AEEF-A937B070B157}" destId="{B2AB4751-53EE-2744-8812-19F3B828BB40}" srcOrd="0" destOrd="0" presId="urn:microsoft.com/office/officeart/2005/8/layout/venn3"/>
    <dgm:cxn modelId="{60119200-475A-6E48-A5FE-63BF0281E94C}" type="presOf" srcId="{985F7420-B8A1-394E-ADFF-C5F571BF137C}" destId="{5092B07D-76D1-774C-B836-95C89E3ECD7A}" srcOrd="0" destOrd="0" presId="urn:microsoft.com/office/officeart/2005/8/layout/venn3"/>
    <dgm:cxn modelId="{CAD48455-6642-3B44-811B-CB5733AD958B}" type="presOf" srcId="{125DB62A-5FDA-DC42-B338-6FF72E9668EE}" destId="{A71FDE6D-F4EE-4544-BBAE-7C0B8121BC49}" srcOrd="0" destOrd="0" presId="urn:microsoft.com/office/officeart/2005/8/layout/venn3"/>
    <dgm:cxn modelId="{E5D7AFD3-6AF0-EF4A-B59D-126A7621D8AF}" type="presParOf" srcId="{5092B07D-76D1-774C-B836-95C89E3ECD7A}" destId="{63D67D44-3831-0443-B411-CE341A27AD75}" srcOrd="0" destOrd="0" presId="urn:microsoft.com/office/officeart/2005/8/layout/venn3"/>
    <dgm:cxn modelId="{777C6E9E-1766-A948-8E3C-580F6B4B0D0A}" type="presParOf" srcId="{5092B07D-76D1-774C-B836-95C89E3ECD7A}" destId="{6CCFA7A1-A895-1A4D-98BD-C8629F5BAB26}" srcOrd="1" destOrd="0" presId="urn:microsoft.com/office/officeart/2005/8/layout/venn3"/>
    <dgm:cxn modelId="{D796E504-44DA-BE4B-809E-A846D76DEA5B}" type="presParOf" srcId="{5092B07D-76D1-774C-B836-95C89E3ECD7A}" destId="{B2AB4751-53EE-2744-8812-19F3B828BB40}" srcOrd="2" destOrd="0" presId="urn:microsoft.com/office/officeart/2005/8/layout/venn3"/>
    <dgm:cxn modelId="{0619635C-F997-8F46-B6F1-8ECA0D772E26}" type="presParOf" srcId="{5092B07D-76D1-774C-B836-95C89E3ECD7A}" destId="{0B3A7842-FB58-C444-8917-5D08632E1C1B}" srcOrd="3" destOrd="0" presId="urn:microsoft.com/office/officeart/2005/8/layout/venn3"/>
    <dgm:cxn modelId="{1BA619EF-A019-514E-8F95-EC1271B5AE57}" type="presParOf" srcId="{5092B07D-76D1-774C-B836-95C89E3ECD7A}" destId="{2F9AC780-DD9E-A94C-AC18-575A144D8D8A}" srcOrd="4" destOrd="0" presId="urn:microsoft.com/office/officeart/2005/8/layout/venn3"/>
    <dgm:cxn modelId="{75C67639-5E39-BB48-ADAC-E2ECA12B3B07}" type="presParOf" srcId="{5092B07D-76D1-774C-B836-95C89E3ECD7A}" destId="{4DD5F8BA-A620-5C41-B9C1-38059E5B13B2}" srcOrd="5" destOrd="0" presId="urn:microsoft.com/office/officeart/2005/8/layout/venn3"/>
    <dgm:cxn modelId="{8569F5B1-5253-FA42-B1F9-D4070A782CD5}" type="presParOf" srcId="{5092B07D-76D1-774C-B836-95C89E3ECD7A}" destId="{27E3BD18-AF27-5B48-ADC7-6AB25773BFAB}" srcOrd="6" destOrd="0" presId="urn:microsoft.com/office/officeart/2005/8/layout/venn3"/>
    <dgm:cxn modelId="{655D0F05-4C26-3541-940E-8CDC1AC202D1}" type="presParOf" srcId="{5092B07D-76D1-774C-B836-95C89E3ECD7A}" destId="{4FB74713-1437-D047-A06A-882B15AC2805}" srcOrd="7" destOrd="0" presId="urn:microsoft.com/office/officeart/2005/8/layout/venn3"/>
    <dgm:cxn modelId="{E8D45712-318E-044D-AD97-02DF6DC0A5BF}" type="presParOf" srcId="{5092B07D-76D1-774C-B836-95C89E3ECD7A}" destId="{A71FDE6D-F4EE-4544-BBAE-7C0B8121BC49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D568B-1A3E-0E4C-9085-DF497748DDC6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37B706-4FF5-2D45-AD41-CD7495327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644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ringt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5-11_HSB_BusinessWeek_Presentation_Seniors_Brian_Ray_Dev_Schools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14400" y="4419600"/>
            <a:ext cx="7315200" cy="685800"/>
          </a:xfrm>
          <a:prstGeom prst="rect">
            <a:avLst/>
          </a:prstGeom>
        </p:spPr>
        <p:txBody>
          <a:bodyPr anchor="b"/>
          <a:lstStyle>
            <a:lvl1pPr algn="ctr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57490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12797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708164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5287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9528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557337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668877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328957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54867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955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533400"/>
            <a:ext cx="5981700" cy="5715000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56215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82000" cy="1219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419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27871138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98945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56906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72833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v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5-11_HSB_BusinessWeek_Presentation_Seniors_Brian_Ray_Dev_Schools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14400" y="4419600"/>
            <a:ext cx="7315200" cy="685800"/>
          </a:xfrm>
          <a:prstGeom prst="rect">
            <a:avLst/>
          </a:prstGeom>
        </p:spPr>
        <p:txBody>
          <a:bodyPr anchor="b"/>
          <a:lstStyle>
            <a:lvl1pPr algn="ctr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28421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93949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097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53416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0672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212064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5287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9528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557337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286177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773209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28671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955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533400"/>
            <a:ext cx="5981700" cy="5715000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28774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82000" cy="1219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419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89359892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73283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sh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5-11_HSB_BusinessWeek_Presentation_Seniors_Brian_Ray_Dev_Schools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14400" y="4419600"/>
            <a:ext cx="7315200" cy="685800"/>
          </a:xfrm>
          <a:prstGeom prst="rect">
            <a:avLst/>
          </a:prstGeom>
        </p:spPr>
        <p:txBody>
          <a:bodyPr anchor="b"/>
          <a:lstStyle>
            <a:lvl1pPr algn="ctr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956055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01976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2482068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68048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097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26486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435242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33437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5287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9528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557337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1560412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5581345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223578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955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533400"/>
            <a:ext cx="5981700" cy="5715000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57501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ug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5-11_HSB_BusinessWeek_Presentation_Seniors_Brian_Ray_Dev_Schools4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14400" y="4419600"/>
            <a:ext cx="7315200" cy="685800"/>
          </a:xfrm>
          <a:prstGeom prst="rect">
            <a:avLst/>
          </a:prstGeom>
        </p:spPr>
        <p:txBody>
          <a:bodyPr anchor="b"/>
          <a:lstStyle>
            <a:lvl1pPr algn="ctr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123422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82000" cy="1219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419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743322922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4711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618466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774542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437267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097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90693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548023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13137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5287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9528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557337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7360020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532021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14420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00750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955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533400"/>
            <a:ext cx="5981700" cy="5715000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259058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82000" cy="1219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419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27090467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3030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091332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3371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097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59571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6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7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8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9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-11_HSB_BusinessWeek_Presentation_Seniors_Brian_Ray_Dev_Schools_blank.jp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5699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E7381B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3600" b="1">
          <a:solidFill>
            <a:srgbClr val="20224B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2800" b="1">
          <a:solidFill>
            <a:srgbClr val="20224B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2400" b="1">
          <a:solidFill>
            <a:srgbClr val="20224B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2000" b="1">
          <a:solidFill>
            <a:srgbClr val="20224B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2000" b="1">
          <a:solidFill>
            <a:srgbClr val="20224B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2015-11_HSB_BusinessWeek_Presentation_Seniors_Brian_Ray_Dev.jp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38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9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861953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E7381B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3600" b="1">
          <a:solidFill>
            <a:srgbClr val="20224B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2800" b="1">
          <a:solidFill>
            <a:srgbClr val="20224B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2400" b="1">
          <a:solidFill>
            <a:srgbClr val="20224B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2000" b="1">
          <a:solidFill>
            <a:srgbClr val="20224B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2000" b="1">
          <a:solidFill>
            <a:srgbClr val="20224B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-11_HSB_BusinessWeek_Presentation_Seniors_Brian_Ray_Dev3.jp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38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9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33185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E7381B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3600" b="1">
          <a:solidFill>
            <a:srgbClr val="20224B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2800" b="1">
          <a:solidFill>
            <a:srgbClr val="20224B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2400" b="1">
          <a:solidFill>
            <a:srgbClr val="20224B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2000" b="1">
          <a:solidFill>
            <a:srgbClr val="20224B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2000" b="1">
          <a:solidFill>
            <a:srgbClr val="20224B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-11_HSB_BusinessWeek_Presentation_Seniors_Brian_Ray_Dev_Reversed.jp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38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9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52892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3600" b="1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2800" b="1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2400" b="1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2000" b="1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2000" b="1">
          <a:solidFill>
            <a:srgbClr val="FFFFF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5-11_HSB_BusinessWeek_Presentation_Seniors_Brian_Ray_Dev_Reversed3.jp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38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9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473572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20224B"/>
        </a:buClr>
        <a:buSzPct val="80000"/>
        <a:buFont typeface="Wingdings" pitchFamily="2" charset="2"/>
        <a:buChar char="Ø"/>
        <a:defRPr sz="3600" b="1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20224B"/>
        </a:buClr>
        <a:buSzPct val="80000"/>
        <a:buFont typeface="Wingdings" pitchFamily="2" charset="2"/>
        <a:buChar char="Ø"/>
        <a:defRPr sz="2800" b="1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20224B"/>
        </a:buClr>
        <a:buSzPct val="80000"/>
        <a:buFont typeface="Wingdings" pitchFamily="2" charset="2"/>
        <a:buChar char="Ø"/>
        <a:defRPr sz="2400" b="1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20224B"/>
        </a:buClr>
        <a:buSzPct val="80000"/>
        <a:buFont typeface="Wingdings" pitchFamily="2" charset="2"/>
        <a:buChar char="Ø"/>
        <a:defRPr sz="2000" b="1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20224B"/>
        </a:buClr>
        <a:buSzPct val="80000"/>
        <a:buFont typeface="Wingdings" pitchFamily="2" charset="2"/>
        <a:buChar char="Ø"/>
        <a:defRPr sz="2000" b="1">
          <a:solidFill>
            <a:srgbClr val="FFFFF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adriangritz.github.io/git-real-presentation/" TargetMode="External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ALONE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024533"/>
            <a:ext cx="3200400" cy="320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47900" y="5414486"/>
            <a:ext cx="464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Alone we can do so little;</a:t>
            </a:r>
            <a:endParaRPr lang="en-US" sz="2800" b="1" dirty="0">
              <a:solidFill>
                <a:srgbClr val="2C30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645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FEATURES </a:t>
            </a:r>
            <a:r>
              <a:rPr lang="en-US" sz="1800" i="1" dirty="0" smtClean="0"/>
              <a:t>MODULARITY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7708900" cy="4419600"/>
          </a:xfrm>
        </p:spPr>
        <p:txBody>
          <a:bodyPr>
            <a:normAutofit/>
          </a:bodyPr>
          <a:lstStyle/>
          <a:p>
            <a:r>
              <a:rPr lang="en-US" dirty="0" smtClean="0"/>
              <a:t>Break problems into manageable features</a:t>
            </a:r>
            <a:endParaRPr lang="en-US" dirty="0"/>
          </a:p>
          <a:p>
            <a:r>
              <a:rPr lang="en-US" dirty="0"/>
              <a:t>Easily switch between </a:t>
            </a:r>
            <a:r>
              <a:rPr lang="en-US" dirty="0" smtClean="0"/>
              <a:t>features</a:t>
            </a:r>
          </a:p>
          <a:p>
            <a:r>
              <a:rPr lang="en-US" dirty="0" smtClean="0"/>
              <a:t>Feature </a:t>
            </a:r>
            <a:r>
              <a:rPr lang="en-US" dirty="0"/>
              <a:t>A is no longer </a:t>
            </a:r>
            <a:r>
              <a:rPr lang="en-US" dirty="0" smtClean="0"/>
              <a:t>desired; Delete it</a:t>
            </a:r>
            <a:endParaRPr lang="en-US" dirty="0"/>
          </a:p>
          <a:p>
            <a:r>
              <a:rPr lang="en-US" dirty="0"/>
              <a:t>Feature B is </a:t>
            </a:r>
            <a:r>
              <a:rPr lang="en-US" dirty="0" smtClean="0"/>
              <a:t>impossible; Delete it</a:t>
            </a:r>
          </a:p>
          <a:p>
            <a:r>
              <a:rPr lang="en-US" dirty="0" smtClean="0"/>
              <a:t>You totally screwed up feature C; Delete 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6066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Experiments</a:t>
            </a:r>
            <a:r>
              <a:rPr lang="en-US" sz="5400" i="1" dirty="0" smtClean="0"/>
              <a:t> </a:t>
            </a:r>
            <a:r>
              <a:rPr lang="en-US" sz="2000" i="1" dirty="0" smtClean="0"/>
              <a:t>MODULARITY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689100"/>
            <a:ext cx="41656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709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Experiments</a:t>
            </a:r>
            <a:r>
              <a:rPr lang="en-US" sz="5400" i="1" dirty="0" smtClean="0"/>
              <a:t> </a:t>
            </a:r>
            <a:r>
              <a:rPr lang="en-US" sz="2000" i="1" dirty="0" smtClean="0"/>
              <a:t>MODULARITY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7708900" cy="4419600"/>
          </a:xfrm>
        </p:spPr>
        <p:txBody>
          <a:bodyPr>
            <a:normAutofit/>
          </a:bodyPr>
          <a:lstStyle/>
          <a:p>
            <a:r>
              <a:rPr lang="en-US" dirty="0" smtClean="0"/>
              <a:t>Test </a:t>
            </a:r>
            <a:r>
              <a:rPr lang="en-US" dirty="0"/>
              <a:t>any idea without fear of jacking up your </a:t>
            </a:r>
            <a:r>
              <a:rPr lang="en-US" dirty="0" smtClean="0"/>
              <a:t>project</a:t>
            </a:r>
          </a:p>
          <a:p>
            <a:r>
              <a:rPr lang="en-US" dirty="0" smtClean="0"/>
              <a:t>Try </a:t>
            </a:r>
            <a:r>
              <a:rPr lang="en-US" dirty="0"/>
              <a:t>multiple </a:t>
            </a:r>
            <a:r>
              <a:rPr lang="en-US" dirty="0" smtClean="0"/>
              <a:t>approaches </a:t>
            </a:r>
            <a:r>
              <a:rPr lang="en-US" dirty="0"/>
              <a:t>to the same problem and keep the </a:t>
            </a:r>
            <a:r>
              <a:rPr lang="en-US" dirty="0" smtClean="0"/>
              <a:t>best</a:t>
            </a:r>
          </a:p>
        </p:txBody>
      </p:sp>
    </p:spTree>
    <p:extLst>
      <p:ext uri="{BB962C8B-B14F-4D97-AF65-F5344CB8AC3E}">
        <p14:creationId xmlns:p14="http://schemas.microsoft.com/office/powerpoint/2010/main" val="11999002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BUGS </a:t>
            </a:r>
            <a:r>
              <a:rPr lang="en-US" sz="2000" i="1" dirty="0" smtClean="0"/>
              <a:t>MODULARITY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421" y="1828798"/>
            <a:ext cx="4127157" cy="412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20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BUGS </a:t>
            </a:r>
            <a:r>
              <a:rPr lang="en-US" sz="2000" i="1" dirty="0" smtClean="0"/>
              <a:t>MODULARITY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7708900" cy="4419600"/>
          </a:xfrm>
        </p:spPr>
        <p:txBody>
          <a:bodyPr>
            <a:normAutofit/>
          </a:bodyPr>
          <a:lstStyle/>
          <a:p>
            <a:r>
              <a:rPr lang="en-US" dirty="0" smtClean="0"/>
              <a:t>You </a:t>
            </a:r>
            <a:r>
              <a:rPr lang="en-US" dirty="0"/>
              <a:t>can </a:t>
            </a:r>
            <a:r>
              <a:rPr lang="en-US" dirty="0" smtClean="0"/>
              <a:t>squash </a:t>
            </a:r>
            <a:r>
              <a:rPr lang="en-US" dirty="0"/>
              <a:t>a bug </a:t>
            </a:r>
            <a:r>
              <a:rPr lang="en-US" dirty="0" smtClean="0"/>
              <a:t>with multiple </a:t>
            </a:r>
            <a:r>
              <a:rPr lang="en-US" dirty="0"/>
              <a:t>features </a:t>
            </a:r>
            <a:r>
              <a:rPr lang="en-US" dirty="0" smtClean="0"/>
              <a:t>or experiments in development</a:t>
            </a:r>
          </a:p>
        </p:txBody>
      </p:sp>
    </p:spTree>
    <p:extLst>
      <p:ext uri="{BB962C8B-B14F-4D97-AF65-F5344CB8AC3E}">
        <p14:creationId xmlns:p14="http://schemas.microsoft.com/office/powerpoint/2010/main" val="6891529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MODULARITY</a:t>
            </a:r>
            <a:r>
              <a:rPr lang="en-US" sz="5400" i="1" dirty="0"/>
              <a:t> </a:t>
            </a:r>
            <a:r>
              <a:rPr lang="en-US" sz="2000" i="1" dirty="0" smtClean="0"/>
              <a:t>IN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7708900" cy="4419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71C57"/>
                </a:solidFill>
              </a:rPr>
              <a:t>Eliminates the need for </a:t>
            </a:r>
            <a:r>
              <a:rPr lang="en-US" dirty="0" err="1" smtClean="0">
                <a:solidFill>
                  <a:srgbClr val="071C57"/>
                </a:solidFill>
              </a:rPr>
              <a:t>index.html</a:t>
            </a:r>
            <a:r>
              <a:rPr lang="en-US" dirty="0">
                <a:solidFill>
                  <a:srgbClr val="071C57"/>
                </a:solidFill>
              </a:rPr>
              <a:t>, </a:t>
            </a:r>
            <a:r>
              <a:rPr lang="en-US" dirty="0" smtClean="0">
                <a:solidFill>
                  <a:srgbClr val="071C57"/>
                </a:solidFill>
              </a:rPr>
              <a:t>index2.html</a:t>
            </a:r>
            <a:r>
              <a:rPr lang="en-US" dirty="0">
                <a:solidFill>
                  <a:srgbClr val="071C57"/>
                </a:solidFill>
              </a:rPr>
              <a:t>, </a:t>
            </a:r>
            <a:r>
              <a:rPr lang="en-US" dirty="0" smtClean="0">
                <a:solidFill>
                  <a:srgbClr val="071C57"/>
                </a:solidFill>
              </a:rPr>
              <a:t>index3.html</a:t>
            </a:r>
          </a:p>
          <a:p>
            <a:r>
              <a:rPr lang="en-US" dirty="0" smtClean="0"/>
              <a:t>Makes it less likely unfinished work will accidentally mix-in with production code</a:t>
            </a:r>
          </a:p>
          <a:p>
            <a:r>
              <a:rPr lang="en-US" dirty="0" smtClean="0"/>
              <a:t>Leads to greater productivity and quality</a:t>
            </a:r>
          </a:p>
        </p:txBody>
      </p:sp>
    </p:spTree>
    <p:extLst>
      <p:ext uri="{BB962C8B-B14F-4D97-AF65-F5344CB8AC3E}">
        <p14:creationId xmlns:p14="http://schemas.microsoft.com/office/powerpoint/2010/main" val="14500546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TRAVEL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900" y="1816100"/>
            <a:ext cx="4140200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767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 TRAVEL</a:t>
            </a:r>
            <a:endParaRPr lang="en-US" sz="22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17550" y="1943100"/>
            <a:ext cx="7708900" cy="4445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0224B"/>
              </a:buClr>
              <a:buSzPct val="80000"/>
              <a:buFont typeface="Wingdings" pitchFamily="2" charset="2"/>
              <a:buChar char="Ø"/>
              <a:defRPr sz="3600" b="1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0224B"/>
              </a:buClr>
              <a:buSzPct val="80000"/>
              <a:buFont typeface="Wingdings" pitchFamily="2" charset="2"/>
              <a:buChar char="Ø"/>
              <a:defRPr sz="2800" b="1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0224B"/>
              </a:buClr>
              <a:buSzPct val="80000"/>
              <a:buFont typeface="Wingdings" pitchFamily="2" charset="2"/>
              <a:buChar char="Ø"/>
              <a:defRPr sz="2400" b="1">
                <a:solidFill>
                  <a:srgbClr val="FFFFFF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0224B"/>
              </a:buClr>
              <a:buSzPct val="80000"/>
              <a:buFont typeface="Wingdings" pitchFamily="2" charset="2"/>
              <a:buChar char="Ø"/>
              <a:defRPr sz="2000" b="1">
                <a:solidFill>
                  <a:srgbClr val="FFFFFF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0224B"/>
              </a:buClr>
              <a:buSzPct val="80000"/>
              <a:buFont typeface="Wingdings" pitchFamily="2" charset="2"/>
              <a:buChar char="Ø"/>
              <a:defRPr sz="2000" b="1">
                <a:solidFill>
                  <a:srgbClr val="FFFFFF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24CC"/>
              </a:buClr>
              <a:buSzPct val="80000"/>
              <a:buFont typeface="Wingdings" pitchFamily="2" charset="2"/>
              <a:buChar char="Ø"/>
              <a:defRPr sz="2000" b="1">
                <a:solidFill>
                  <a:srgbClr val="1343DD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24CC"/>
              </a:buClr>
              <a:buSzPct val="80000"/>
              <a:buFont typeface="Wingdings" pitchFamily="2" charset="2"/>
              <a:buChar char="Ø"/>
              <a:defRPr sz="2000" b="1">
                <a:solidFill>
                  <a:srgbClr val="1343DD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24CC"/>
              </a:buClr>
              <a:buSzPct val="80000"/>
              <a:buFont typeface="Wingdings" pitchFamily="2" charset="2"/>
              <a:buChar char="Ø"/>
              <a:defRPr sz="2000" b="1">
                <a:solidFill>
                  <a:srgbClr val="1343DD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24CC"/>
              </a:buClr>
              <a:buSzPct val="80000"/>
              <a:buFont typeface="Wingdings" pitchFamily="2" charset="2"/>
              <a:buChar char="Ø"/>
              <a:defRPr sz="2000" b="1">
                <a:solidFill>
                  <a:srgbClr val="1343DD"/>
                </a:solidFill>
                <a:latin typeface="+mn-lt"/>
              </a:defRPr>
            </a:lvl9pPr>
          </a:lstStyle>
          <a:p>
            <a:r>
              <a:rPr lang="en-US" sz="2800" dirty="0" smtClean="0">
                <a:solidFill>
                  <a:srgbClr val="2C305E"/>
                </a:solidFill>
              </a:rPr>
              <a:t>Go back to any point in the history of development and review or restore code</a:t>
            </a:r>
          </a:p>
          <a:p>
            <a:r>
              <a:rPr lang="en-US" sz="2800" dirty="0" smtClean="0">
                <a:solidFill>
                  <a:srgbClr val="2C305E"/>
                </a:solidFill>
              </a:rPr>
              <a:t>Remember </a:t>
            </a:r>
            <a:r>
              <a:rPr lang="en-US" sz="2800" dirty="0">
                <a:solidFill>
                  <a:srgbClr val="2C305E"/>
                </a:solidFill>
              </a:rPr>
              <a:t>what and why you did something in the </a:t>
            </a:r>
            <a:r>
              <a:rPr lang="en-US" sz="2800" dirty="0" smtClean="0">
                <a:solidFill>
                  <a:srgbClr val="2C305E"/>
                </a:solidFill>
              </a:rPr>
              <a:t>past or </a:t>
            </a:r>
            <a:r>
              <a:rPr lang="en-US" sz="2800" dirty="0">
                <a:solidFill>
                  <a:srgbClr val="2C305E"/>
                </a:solidFill>
              </a:rPr>
              <a:t>in the </a:t>
            </a:r>
            <a:r>
              <a:rPr lang="en-US" sz="2800" dirty="0" smtClean="0">
                <a:solidFill>
                  <a:srgbClr val="2C305E"/>
                </a:solidFill>
              </a:rPr>
              <a:t>present</a:t>
            </a:r>
          </a:p>
        </p:txBody>
      </p:sp>
    </p:spTree>
    <p:extLst>
      <p:ext uri="{BB962C8B-B14F-4D97-AF65-F5344CB8AC3E}">
        <p14:creationId xmlns:p14="http://schemas.microsoft.com/office/powerpoint/2010/main" val="2747589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 OFFLINE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200" y="1841500"/>
            <a:ext cx="41656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2483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 OFFLINE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7708900" cy="4419600"/>
          </a:xfrm>
        </p:spPr>
        <p:txBody>
          <a:bodyPr>
            <a:normAutofit/>
          </a:bodyPr>
          <a:lstStyle/>
          <a:p>
            <a:r>
              <a:rPr lang="en-US" dirty="0" smtClean="0"/>
              <a:t>On </a:t>
            </a:r>
            <a:r>
              <a:rPr lang="en-US" dirty="0"/>
              <a:t>a plane, at the doctor's office, or waiting in the </a:t>
            </a:r>
            <a:r>
              <a:rPr lang="en-US" dirty="0" smtClean="0"/>
              <a:t>car</a:t>
            </a:r>
          </a:p>
          <a:p>
            <a:r>
              <a:rPr lang="en-US" dirty="0"/>
              <a:t>Since </a:t>
            </a:r>
            <a:r>
              <a:rPr lang="en-US" dirty="0" err="1"/>
              <a:t>Git</a:t>
            </a:r>
            <a:r>
              <a:rPr lang="en-US" dirty="0"/>
              <a:t> is distributed you </a:t>
            </a:r>
            <a:r>
              <a:rPr lang="en-US" dirty="0">
                <a:solidFill>
                  <a:srgbClr val="2C305E"/>
                </a:solidFill>
              </a:rPr>
              <a:t>always have a </a:t>
            </a:r>
            <a:r>
              <a:rPr lang="en-US" dirty="0" smtClean="0">
                <a:solidFill>
                  <a:srgbClr val="2C305E"/>
                </a:solidFill>
              </a:rPr>
              <a:t>backup of </a:t>
            </a:r>
            <a:r>
              <a:rPr lang="en-US" dirty="0">
                <a:solidFill>
                  <a:srgbClr val="2C305E"/>
                </a:solidFill>
              </a:rPr>
              <a:t>the entire history of your </a:t>
            </a:r>
            <a:r>
              <a:rPr lang="en-US" dirty="0" smtClean="0">
                <a:solidFill>
                  <a:srgbClr val="2C305E"/>
                </a:solidFill>
              </a:rPr>
              <a:t>project</a:t>
            </a:r>
            <a:endParaRPr lang="en-US" dirty="0">
              <a:solidFill>
                <a:srgbClr val="2C305E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796832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TOGETHER</a:t>
            </a:r>
            <a:endParaRPr lang="en-US" sz="18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798510" y="5410887"/>
            <a:ext cx="5537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2C305E"/>
                </a:solidFill>
              </a:rPr>
              <a:t>t</a:t>
            </a:r>
            <a:r>
              <a:rPr lang="en-US" sz="2800" b="1" dirty="0" smtClean="0">
                <a:solidFill>
                  <a:srgbClr val="2C305E"/>
                </a:solidFill>
              </a:rPr>
              <a:t>ogether we can do so much. </a:t>
            </a:r>
          </a:p>
          <a:p>
            <a:pPr algn="ctr"/>
            <a:r>
              <a:rPr lang="en-US" b="1" i="1" dirty="0" smtClean="0">
                <a:solidFill>
                  <a:srgbClr val="2C305E"/>
                </a:solidFill>
              </a:rPr>
              <a:t>– Helen Keller</a:t>
            </a:r>
            <a:endParaRPr lang="en-US" b="1" i="1" dirty="0">
              <a:solidFill>
                <a:srgbClr val="2C305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994" y="1954427"/>
            <a:ext cx="3102232" cy="310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53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 bwMode="auto">
          <a:xfrm flipH="1">
            <a:off x="1460247" y="2097723"/>
            <a:ext cx="998856" cy="998855"/>
          </a:xfrm>
          <a:prstGeom prst="ellipse">
            <a:avLst/>
          </a:prstGeom>
          <a:solidFill>
            <a:schemeClr val="bg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WHY GIT? </a:t>
            </a:r>
            <a:r>
              <a:rPr lang="en-US" sz="2000" i="1" dirty="0" smtClean="0"/>
              <a:t>IN REVIEW</a:t>
            </a:r>
            <a:endParaRPr lang="en-US" sz="2000" i="1" dirty="0"/>
          </a:p>
        </p:txBody>
      </p:sp>
      <p:sp>
        <p:nvSpPr>
          <p:cNvPr id="21" name="Oval 20"/>
          <p:cNvSpPr/>
          <p:nvPr/>
        </p:nvSpPr>
        <p:spPr bwMode="auto">
          <a:xfrm flipH="1">
            <a:off x="2848962" y="2097723"/>
            <a:ext cx="998856" cy="998855"/>
          </a:xfrm>
          <a:prstGeom prst="ellipse">
            <a:avLst/>
          </a:prstGeom>
          <a:solidFill>
            <a:schemeClr val="bg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 flipH="1">
            <a:off x="4233369" y="2097723"/>
            <a:ext cx="998856" cy="998855"/>
          </a:xfrm>
          <a:prstGeom prst="ellipse">
            <a:avLst/>
          </a:prstGeom>
          <a:solidFill>
            <a:schemeClr val="bg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 flipH="1">
            <a:off x="5525174" y="2097723"/>
            <a:ext cx="998856" cy="998855"/>
          </a:xfrm>
          <a:prstGeom prst="ellipse">
            <a:avLst/>
          </a:prstGeom>
          <a:solidFill>
            <a:schemeClr val="bg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 flipH="1">
            <a:off x="6808523" y="2097723"/>
            <a:ext cx="998856" cy="998855"/>
          </a:xfrm>
          <a:prstGeom prst="ellipse">
            <a:avLst/>
          </a:prstGeom>
          <a:solidFill>
            <a:srgbClr val="009D45"/>
          </a:solidFill>
          <a:ln w="127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00B050"/>
              </a:solidFill>
              <a:effectLst/>
              <a:latin typeface="Arial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05057" y="2399620"/>
            <a:ext cx="378783" cy="4468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3182329" y="2399620"/>
            <a:ext cx="378783" cy="4468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4587522" y="2429584"/>
            <a:ext cx="378783" cy="4468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5885677" y="2399620"/>
            <a:ext cx="378783" cy="4468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7173138" y="2399620"/>
            <a:ext cx="378783" cy="4468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cxnSp>
        <p:nvCxnSpPr>
          <p:cNvPr id="45" name="Straight Connector 44"/>
          <p:cNvCxnSpPr/>
          <p:nvPr/>
        </p:nvCxnSpPr>
        <p:spPr>
          <a:xfrm>
            <a:off x="1963130" y="3241784"/>
            <a:ext cx="0" cy="403116"/>
          </a:xfrm>
          <a:prstGeom prst="line">
            <a:avLst/>
          </a:prstGeom>
          <a:ln>
            <a:solidFill>
              <a:srgbClr val="081D58"/>
            </a:solidFill>
            <a:prstDash val="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950610" y="3807479"/>
            <a:ext cx="2036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Multiple People</a:t>
            </a:r>
            <a:endParaRPr lang="en-US" b="1" dirty="0">
              <a:solidFill>
                <a:schemeClr val="accent1"/>
              </a:solidFill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3321708" y="3253746"/>
            <a:ext cx="10102" cy="995563"/>
          </a:xfrm>
          <a:prstGeom prst="line">
            <a:avLst/>
          </a:prstGeom>
          <a:ln>
            <a:solidFill>
              <a:srgbClr val="081D58"/>
            </a:solidFill>
            <a:prstDash val="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413884" y="4398732"/>
            <a:ext cx="186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Modularity</a:t>
            </a:r>
          </a:p>
        </p:txBody>
      </p:sp>
      <p:cxnSp>
        <p:nvCxnSpPr>
          <p:cNvPr id="52" name="Straight Connector 51"/>
          <p:cNvCxnSpPr/>
          <p:nvPr/>
        </p:nvCxnSpPr>
        <p:spPr>
          <a:xfrm>
            <a:off x="4745238" y="3241731"/>
            <a:ext cx="13388" cy="1435131"/>
          </a:xfrm>
          <a:prstGeom prst="line">
            <a:avLst/>
          </a:prstGeom>
          <a:ln>
            <a:solidFill>
              <a:srgbClr val="081D58"/>
            </a:solidFill>
            <a:prstDash val="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3845862" y="4813330"/>
            <a:ext cx="1862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Time Travel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6033288" y="3241731"/>
            <a:ext cx="0" cy="1928231"/>
          </a:xfrm>
          <a:prstGeom prst="line">
            <a:avLst/>
          </a:prstGeom>
          <a:ln>
            <a:solidFill>
              <a:srgbClr val="081D58"/>
            </a:solidFill>
            <a:prstDash val="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226830" y="5321645"/>
            <a:ext cx="1620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Work Offline</a:t>
            </a:r>
            <a:endParaRPr lang="en-US" b="1" dirty="0">
              <a:solidFill>
                <a:schemeClr val="accent1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7333449" y="3210161"/>
            <a:ext cx="0" cy="2339739"/>
          </a:xfrm>
          <a:prstGeom prst="line">
            <a:avLst/>
          </a:prstGeom>
          <a:ln>
            <a:solidFill>
              <a:srgbClr val="00B050"/>
            </a:solidFill>
            <a:prstDash val="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130629" y="5650783"/>
            <a:ext cx="2461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9D45"/>
                </a:solidFill>
              </a:rPr>
              <a:t>Productivity</a:t>
            </a:r>
          </a:p>
          <a:p>
            <a:pPr algn="ctr"/>
            <a:r>
              <a:rPr lang="en-US" b="1" dirty="0" smtClean="0">
                <a:solidFill>
                  <a:srgbClr val="009D45"/>
                </a:solidFill>
              </a:rPr>
              <a:t>&amp; Quality</a:t>
            </a:r>
            <a:endParaRPr lang="en-US" b="1" dirty="0">
              <a:solidFill>
                <a:srgbClr val="009D45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8407147" y="4676862"/>
            <a:ext cx="0" cy="157416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0337375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GITHUB?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12874" y="1982311"/>
            <a:ext cx="3192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2C305E"/>
                </a:solidFill>
                <a:latin typeface="Century Gothic" charset="0"/>
                <a:ea typeface="Century Gothic" charset="0"/>
                <a:cs typeface="Century Gothic" charset="0"/>
              </a:rPr>
              <a:t>Security</a:t>
            </a:r>
            <a:endParaRPr lang="en-US" sz="2400" b="1" kern="0" dirty="0">
              <a:solidFill>
                <a:srgbClr val="2C305E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05687" y="1969955"/>
            <a:ext cx="561421" cy="567362"/>
          </a:xfrm>
          <a:prstGeom prst="ellipse">
            <a:avLst/>
          </a:prstGeom>
          <a:solidFill>
            <a:srgbClr val="146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01</a:t>
            </a:r>
            <a:endParaRPr lang="en-US" sz="1600" dirty="0">
              <a:solidFill>
                <a:schemeClr val="tx1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2873" y="3163293"/>
            <a:ext cx="3090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Hosting </a:t>
            </a:r>
            <a:r>
              <a:rPr lang="en-US" sz="1400" b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(</a:t>
            </a:r>
            <a:r>
              <a:rPr lang="en-US" sz="1400" b="1" i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adoption</a:t>
            </a:r>
            <a:r>
              <a:rPr lang="en-US" sz="1400" b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)</a:t>
            </a:r>
            <a:endParaRPr lang="en-US" sz="1400" b="1" kern="0" dirty="0">
              <a:solidFill>
                <a:srgbClr val="081D58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8" name="Oval 7"/>
          <p:cNvSpPr/>
          <p:nvPr/>
        </p:nvSpPr>
        <p:spPr>
          <a:xfrm>
            <a:off x="405688" y="3151687"/>
            <a:ext cx="561421" cy="567361"/>
          </a:xfrm>
          <a:prstGeom prst="ellipse">
            <a:avLst/>
          </a:prstGeom>
          <a:solidFill>
            <a:srgbClr val="146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02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88186" y="4344275"/>
            <a:ext cx="381825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Web Interface </a:t>
            </a:r>
            <a:r>
              <a:rPr lang="en-US" sz="1400" b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(</a:t>
            </a:r>
            <a:r>
              <a:rPr lang="en-US" sz="1400" b="1" i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adoption &amp; collaboration</a:t>
            </a:r>
            <a:r>
              <a:rPr lang="en-US" sz="1400" b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)</a:t>
            </a:r>
            <a:endParaRPr lang="en-US" sz="1400" b="1" kern="0" dirty="0">
              <a:solidFill>
                <a:srgbClr val="081D58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81000" y="4333420"/>
            <a:ext cx="561421" cy="567361"/>
          </a:xfrm>
          <a:prstGeom prst="ellipse">
            <a:avLst/>
          </a:prstGeom>
          <a:solidFill>
            <a:srgbClr val="146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03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15886" y="1982311"/>
            <a:ext cx="3124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Access </a:t>
            </a:r>
            <a:r>
              <a:rPr lang="en-US" sz="1400" b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(</a:t>
            </a:r>
            <a:r>
              <a:rPr lang="en-US" sz="1400" b="1" i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collaboration</a:t>
            </a:r>
            <a:r>
              <a:rPr lang="en-US" sz="1400" b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)</a:t>
            </a:r>
            <a:endParaRPr lang="en-US" sz="1400" b="1" kern="0" dirty="0">
              <a:solidFill>
                <a:srgbClr val="081D58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708699" y="1969954"/>
            <a:ext cx="561421" cy="567362"/>
          </a:xfrm>
          <a:prstGeom prst="ellipse">
            <a:avLst/>
          </a:prstGeom>
          <a:solidFill>
            <a:srgbClr val="146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04</a:t>
            </a:r>
            <a:endParaRPr lang="en-US" sz="1600" dirty="0">
              <a:solidFill>
                <a:schemeClr val="tx1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15886" y="3163293"/>
            <a:ext cx="344390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0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Communication</a:t>
            </a:r>
          </a:p>
          <a:p>
            <a:r>
              <a:rPr lang="en-US" sz="1400" b="1" kern="0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(</a:t>
            </a:r>
            <a:r>
              <a:rPr lang="en-US" sz="1400" b="1" i="1" kern="0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collaboration</a:t>
            </a:r>
            <a:r>
              <a:rPr lang="en-US" sz="1400" b="1" kern="0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)</a:t>
            </a:r>
            <a:endParaRPr lang="en-US" sz="1400" b="1" kern="0" dirty="0">
              <a:solidFill>
                <a:srgbClr val="081D58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708699" y="3151687"/>
            <a:ext cx="561421" cy="567362"/>
          </a:xfrm>
          <a:prstGeom prst="ellipse">
            <a:avLst/>
          </a:prstGeom>
          <a:solidFill>
            <a:srgbClr val="146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05</a:t>
            </a:r>
            <a:endParaRPr lang="en-US" sz="1600" dirty="0">
              <a:solidFill>
                <a:schemeClr val="tx1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91198" y="4344275"/>
            <a:ext cx="2751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Collaboration</a:t>
            </a:r>
            <a:endParaRPr lang="en-US" sz="2400" b="1" kern="0" dirty="0">
              <a:solidFill>
                <a:srgbClr val="081D58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708699" y="4333420"/>
            <a:ext cx="561421" cy="567361"/>
          </a:xfrm>
          <a:prstGeom prst="ellipse">
            <a:avLst/>
          </a:prstGeom>
          <a:solidFill>
            <a:srgbClr val="146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06</a:t>
            </a:r>
            <a:endParaRPr lang="en-US" sz="1600" dirty="0">
              <a:solidFill>
                <a:schemeClr val="tx1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048232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SECURITY </a:t>
            </a:r>
            <a:r>
              <a:rPr lang="en-US" sz="1800" i="1" dirty="0" smtClean="0"/>
              <a:t>FEATURE</a:t>
            </a:r>
            <a:endParaRPr lang="en-US" sz="18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100" y="1701800"/>
            <a:ext cx="5003800" cy="50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82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SHIB, AD, 2FA </a:t>
            </a:r>
            <a:r>
              <a:rPr lang="en-US" sz="2000" i="1" dirty="0" smtClean="0"/>
              <a:t>SECURITY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39" y="2857500"/>
            <a:ext cx="4590522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1696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SHIB, AD, 2FA </a:t>
            </a:r>
            <a:r>
              <a:rPr lang="en-US" sz="2000" i="1" dirty="0" smtClean="0"/>
              <a:t>SECURITY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7708900" cy="4686300"/>
          </a:xfrm>
        </p:spPr>
        <p:txBody>
          <a:bodyPr>
            <a:normAutofit/>
          </a:bodyPr>
          <a:lstStyle/>
          <a:p>
            <a:r>
              <a:rPr lang="en-US" dirty="0" smtClean="0"/>
              <a:t>Authorization for </a:t>
            </a:r>
            <a:r>
              <a:rPr lang="en-US" dirty="0" err="1" smtClean="0"/>
              <a:t>Github</a:t>
            </a:r>
            <a:r>
              <a:rPr lang="en-US" dirty="0" smtClean="0"/>
              <a:t> Enterprise is SAML/Shibboleth or Active Directory</a:t>
            </a:r>
          </a:p>
          <a:p>
            <a:r>
              <a:rPr lang="en-US" dirty="0" smtClean="0"/>
              <a:t>Login for </a:t>
            </a:r>
            <a:r>
              <a:rPr lang="en-US" dirty="0" err="1" smtClean="0"/>
              <a:t>Github</a:t>
            </a:r>
            <a:r>
              <a:rPr lang="en-US" dirty="0" smtClean="0"/>
              <a:t> off </a:t>
            </a:r>
            <a:r>
              <a:rPr lang="en-US" dirty="0" err="1" smtClean="0"/>
              <a:t>prem</a:t>
            </a:r>
            <a:r>
              <a:rPr lang="en-US" dirty="0" smtClean="0"/>
              <a:t> can use 2FA</a:t>
            </a:r>
          </a:p>
          <a:p>
            <a:r>
              <a:rPr lang="en-US" dirty="0" smtClean="0"/>
              <a:t>If you are currently using </a:t>
            </a:r>
            <a:r>
              <a:rPr lang="en-US" dirty="0" err="1" smtClean="0"/>
              <a:t>Github</a:t>
            </a:r>
            <a:r>
              <a:rPr lang="en-US" dirty="0" smtClean="0"/>
              <a:t> particularly with Facebook or Gmail credentials then you may want to turn on 2FA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210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UF SERVERS </a:t>
            </a:r>
            <a:r>
              <a:rPr lang="en-US" sz="2000" i="1" dirty="0" smtClean="0"/>
              <a:t>SECURITY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023" y="2654299"/>
            <a:ext cx="3115954" cy="2100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505" y="2180967"/>
            <a:ext cx="3774989" cy="377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835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UF SERVERS </a:t>
            </a:r>
            <a:r>
              <a:rPr lang="en-US" sz="2000" i="1" dirty="0" smtClean="0"/>
              <a:t>SECURITY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7708900" cy="4686300"/>
          </a:xfrm>
        </p:spPr>
        <p:txBody>
          <a:bodyPr>
            <a:normAutofit/>
          </a:bodyPr>
          <a:lstStyle/>
          <a:p>
            <a:r>
              <a:rPr lang="en-US" dirty="0" smtClean="0"/>
              <a:t>Data </a:t>
            </a:r>
            <a:r>
              <a:rPr lang="en-US" dirty="0"/>
              <a:t>is stored on </a:t>
            </a:r>
            <a:r>
              <a:rPr lang="en-US" dirty="0" smtClean="0"/>
              <a:t>UF machines</a:t>
            </a:r>
          </a:p>
          <a:p>
            <a:r>
              <a:rPr lang="en-US" dirty="0" smtClean="0"/>
              <a:t>Can use private IP’s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2875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AUDITABLE </a:t>
            </a:r>
            <a:r>
              <a:rPr lang="en-US" sz="2000" i="1" dirty="0" smtClean="0"/>
              <a:t>SECURITY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450" y="1905000"/>
            <a:ext cx="39751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484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AUDITABLE </a:t>
            </a:r>
            <a:r>
              <a:rPr lang="en-US" sz="2000" i="1" dirty="0" smtClean="0"/>
              <a:t>SECURITY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7708900" cy="4686300"/>
          </a:xfrm>
        </p:spPr>
        <p:txBody>
          <a:bodyPr>
            <a:normAutofit/>
          </a:bodyPr>
          <a:lstStyle/>
          <a:p>
            <a:r>
              <a:rPr lang="en-US" dirty="0" smtClean="0"/>
              <a:t>If all code is in one place then it is auditable by people and by scripts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1474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PRIVATE DATA </a:t>
            </a:r>
            <a:r>
              <a:rPr lang="en-US" sz="2000" i="1" dirty="0" smtClean="0"/>
              <a:t>SECURITY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292100" y="3935802"/>
            <a:ext cx="508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2C305E"/>
                </a:solidFill>
              </a:rPr>
              <a:t>123456</a:t>
            </a:r>
            <a:endParaRPr lang="en-US" sz="3600" b="1" dirty="0">
              <a:solidFill>
                <a:srgbClr val="2C305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2332" y="3935802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2C305E"/>
                </a:solidFill>
              </a:rPr>
              <a:t>PASSWORD</a:t>
            </a:r>
            <a:endParaRPr lang="en-US" sz="3600" b="1" dirty="0">
              <a:solidFill>
                <a:srgbClr val="2C305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2955576"/>
            <a:ext cx="2387600" cy="623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465" y="2842267"/>
            <a:ext cx="3846735" cy="85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9673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0" y="950430"/>
            <a:ext cx="4927600" cy="4927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GITHUB IS COLLABORATION &amp; COMMUNITY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521457" y="5327299"/>
            <a:ext cx="2014153" cy="735225"/>
            <a:chOff x="803189" y="1940011"/>
            <a:chExt cx="3632887" cy="1062681"/>
          </a:xfrm>
          <a:solidFill>
            <a:srgbClr val="6A9AC5"/>
          </a:solidFill>
        </p:grpSpPr>
        <p:sp>
          <p:nvSpPr>
            <p:cNvPr id="6" name="Rectangle 5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03189" y="2202202"/>
              <a:ext cx="3632887" cy="533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CONTRIBUTE</a:t>
              </a:r>
              <a:endParaRPr lang="en-US" b="1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31108" y="5328847"/>
            <a:ext cx="2014153" cy="735225"/>
            <a:chOff x="803189" y="1940011"/>
            <a:chExt cx="3632887" cy="1062681"/>
          </a:xfrm>
          <a:solidFill>
            <a:srgbClr val="6A9AC5"/>
          </a:solidFill>
        </p:grpSpPr>
        <p:sp>
          <p:nvSpPr>
            <p:cNvPr id="9" name="Rectangle 8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03189" y="2202202"/>
              <a:ext cx="3632887" cy="533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SHARE</a:t>
              </a:r>
              <a:endParaRPr lang="en-US" b="1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611806" y="5327299"/>
            <a:ext cx="2014153" cy="735225"/>
            <a:chOff x="803189" y="1940011"/>
            <a:chExt cx="3632887" cy="1062681"/>
          </a:xfrm>
          <a:solidFill>
            <a:srgbClr val="6A9AC5"/>
          </a:solidFill>
        </p:grpSpPr>
        <p:sp>
          <p:nvSpPr>
            <p:cNvPr id="12" name="Rectangle 11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03189" y="2202202"/>
              <a:ext cx="3632887" cy="533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HELP</a:t>
              </a:r>
              <a:endParaRPr lang="en-US" b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702155" y="5327299"/>
            <a:ext cx="2014153" cy="735225"/>
            <a:chOff x="803189" y="1940011"/>
            <a:chExt cx="3632887" cy="1062681"/>
          </a:xfrm>
          <a:solidFill>
            <a:srgbClr val="6A9AC5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03189" y="2202202"/>
              <a:ext cx="3632887" cy="533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GET HELP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488000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PRIVATE DATA </a:t>
            </a:r>
            <a:r>
              <a:rPr lang="en-US" sz="2000" i="1" dirty="0" smtClean="0"/>
              <a:t>SECURITY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7708900" cy="4686300"/>
          </a:xfrm>
        </p:spPr>
        <p:txBody>
          <a:bodyPr>
            <a:normAutofit/>
          </a:bodyPr>
          <a:lstStyle/>
          <a:p>
            <a:r>
              <a:rPr lang="en-US" dirty="0" smtClean="0"/>
              <a:t>Ensure passwords and </a:t>
            </a:r>
            <a:r>
              <a:rPr lang="en-US" dirty="0"/>
              <a:t>other sensitive data </a:t>
            </a:r>
            <a:r>
              <a:rPr lang="en-US" dirty="0" smtClean="0"/>
              <a:t>are </a:t>
            </a:r>
            <a:r>
              <a:rPr lang="en-US" dirty="0"/>
              <a:t>not </a:t>
            </a:r>
            <a:r>
              <a:rPr lang="en-US" dirty="0" smtClean="0"/>
              <a:t>hosted all over the place</a:t>
            </a:r>
          </a:p>
          <a:p>
            <a:r>
              <a:rPr lang="en-US" dirty="0" smtClean="0"/>
              <a:t>Within an organization or </a:t>
            </a:r>
            <a:r>
              <a:rPr lang="en-US" dirty="0" err="1" smtClean="0"/>
              <a:t>Github</a:t>
            </a:r>
            <a:r>
              <a:rPr lang="en-US" dirty="0" smtClean="0"/>
              <a:t> Enterprise you can make most of your projects public since only other UFIT </a:t>
            </a:r>
            <a:r>
              <a:rPr lang="en-US" dirty="0"/>
              <a:t>citizens can see </a:t>
            </a:r>
            <a:r>
              <a:rPr lang="en-US" dirty="0" smtClean="0"/>
              <a:t>the code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4615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AFRAID </a:t>
            </a:r>
            <a:r>
              <a:rPr lang="en-US" sz="2000" i="1" dirty="0" smtClean="0"/>
              <a:t>SECURITY</a:t>
            </a:r>
            <a:endParaRPr lang="en-US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088520234"/>
              </p:ext>
            </p:extLst>
          </p:nvPr>
        </p:nvGraphicFramePr>
        <p:xfrm>
          <a:off x="1432182" y="1600200"/>
          <a:ext cx="6279635" cy="4186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32601" y="5476270"/>
            <a:ext cx="84787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No means not comfortable </a:t>
            </a:r>
            <a:r>
              <a:rPr lang="en-US" sz="2800" b="1" smtClean="0">
                <a:solidFill>
                  <a:srgbClr val="2C305E"/>
                </a:solidFill>
              </a:rPr>
              <a:t>hosting </a:t>
            </a:r>
          </a:p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code on </a:t>
            </a:r>
            <a:r>
              <a:rPr lang="en-US" sz="2800" b="1" dirty="0" err="1" smtClean="0">
                <a:solidFill>
                  <a:srgbClr val="2C305E"/>
                </a:solidFill>
              </a:rPr>
              <a:t>Github</a:t>
            </a:r>
            <a:r>
              <a:rPr lang="en-US" sz="2800" b="1" dirty="0" smtClean="0">
                <a:solidFill>
                  <a:srgbClr val="2C305E"/>
                </a:solidFill>
              </a:rPr>
              <a:t>.</a:t>
            </a:r>
            <a:endParaRPr lang="en-US" sz="2800" b="1" dirty="0">
              <a:solidFill>
                <a:srgbClr val="2C30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932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AFRAID </a:t>
            </a:r>
            <a:r>
              <a:rPr lang="en-US" sz="2000" i="1" dirty="0" smtClean="0"/>
              <a:t>SECURITY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7708900" cy="4686300"/>
          </a:xfrm>
        </p:spPr>
        <p:txBody>
          <a:bodyPr>
            <a:normAutofit/>
          </a:bodyPr>
          <a:lstStyle/>
          <a:p>
            <a:r>
              <a:rPr lang="en-US" dirty="0" smtClean="0"/>
              <a:t>Many people </a:t>
            </a:r>
            <a:r>
              <a:rPr lang="en-US" dirty="0"/>
              <a:t>need the features of </a:t>
            </a:r>
            <a:r>
              <a:rPr lang="en-US" dirty="0" err="1"/>
              <a:t>Github</a:t>
            </a:r>
            <a:r>
              <a:rPr lang="en-US" dirty="0"/>
              <a:t> but are </a:t>
            </a:r>
            <a:r>
              <a:rPr lang="en-US" dirty="0" smtClean="0"/>
              <a:t>uncomfortable hosting code on </a:t>
            </a:r>
            <a:r>
              <a:rPr lang="en-US" dirty="0"/>
              <a:t>non UF </a:t>
            </a:r>
            <a:r>
              <a:rPr lang="en-US" dirty="0" smtClean="0"/>
              <a:t>servers</a:t>
            </a:r>
          </a:p>
          <a:p>
            <a:r>
              <a:rPr lang="en-US" dirty="0" smtClean="0"/>
              <a:t>This kills collaboration opportunities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3263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GIT HOSTING </a:t>
            </a:r>
            <a:r>
              <a:rPr lang="en-US" sz="2000" i="1" dirty="0" smtClean="0"/>
              <a:t>FEATURE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225" y="1365421"/>
            <a:ext cx="4781550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2770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GIT HOSTING </a:t>
            </a:r>
            <a:r>
              <a:rPr lang="en-US" sz="2000" i="1" dirty="0" smtClean="0"/>
              <a:t>FEATURE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7708900" cy="4686300"/>
          </a:xfrm>
        </p:spPr>
        <p:txBody>
          <a:bodyPr>
            <a:normAutofit/>
          </a:bodyPr>
          <a:lstStyle/>
          <a:p>
            <a:r>
              <a:rPr lang="en-US" dirty="0" smtClean="0"/>
              <a:t>Lowers barriers to entry skill wise</a:t>
            </a:r>
          </a:p>
          <a:p>
            <a:r>
              <a:rPr lang="en-US" dirty="0" smtClean="0"/>
              <a:t>Makes adoption more likely</a:t>
            </a:r>
          </a:p>
          <a:p>
            <a:r>
              <a:rPr lang="en-US" dirty="0" smtClean="0"/>
              <a:t>If its too difficult people won’t use version control</a:t>
            </a:r>
          </a:p>
        </p:txBody>
      </p:sp>
    </p:spTree>
    <p:extLst>
      <p:ext uri="{BB962C8B-B14F-4D97-AF65-F5344CB8AC3E}">
        <p14:creationId xmlns:p14="http://schemas.microsoft.com/office/powerpoint/2010/main" val="8902213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ACCESS </a:t>
            </a:r>
            <a:r>
              <a:rPr lang="en-US" sz="2000" i="1" dirty="0" smtClean="0"/>
              <a:t>FEATURE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854" y="1721831"/>
            <a:ext cx="4374292" cy="437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117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ACCESS </a:t>
            </a:r>
            <a:r>
              <a:rPr lang="en-US" sz="2000" i="1" dirty="0" smtClean="0"/>
              <a:t>FEATURE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7708900" cy="4686300"/>
          </a:xfrm>
        </p:spPr>
        <p:txBody>
          <a:bodyPr>
            <a:normAutofit/>
          </a:bodyPr>
          <a:lstStyle/>
          <a:p>
            <a:r>
              <a:rPr lang="en-US" dirty="0" smtClean="0"/>
              <a:t>Lowers barriers to collaboration</a:t>
            </a:r>
          </a:p>
          <a:p>
            <a:r>
              <a:rPr lang="en-US" dirty="0" smtClean="0"/>
              <a:t>If its too difficult </a:t>
            </a:r>
            <a:r>
              <a:rPr lang="en-US" dirty="0" smtClean="0">
                <a:sym typeface="Wingdings"/>
              </a:rPr>
              <a:t>people won’t collaborate</a:t>
            </a:r>
          </a:p>
        </p:txBody>
      </p:sp>
    </p:spTree>
    <p:extLst>
      <p:ext uri="{BB962C8B-B14F-4D97-AF65-F5344CB8AC3E}">
        <p14:creationId xmlns:p14="http://schemas.microsoft.com/office/powerpoint/2010/main" val="12866039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WEB INTERFACE </a:t>
            </a:r>
            <a:r>
              <a:rPr lang="en-US" sz="2000" i="1" dirty="0" smtClean="0"/>
              <a:t>FEATURE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850" y="1270000"/>
            <a:ext cx="4432300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7953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WEB INTERFACE </a:t>
            </a:r>
            <a:r>
              <a:rPr lang="en-US" sz="2000" i="1" dirty="0" smtClean="0"/>
              <a:t>FEATURE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7708900" cy="4686300"/>
          </a:xfrm>
        </p:spPr>
        <p:txBody>
          <a:bodyPr>
            <a:normAutofit/>
          </a:bodyPr>
          <a:lstStyle/>
          <a:p>
            <a:r>
              <a:rPr lang="en-US" dirty="0" smtClean="0"/>
              <a:t>View your code from </a:t>
            </a:r>
            <a:r>
              <a:rPr lang="en-US" dirty="0"/>
              <a:t>any </a:t>
            </a:r>
            <a:r>
              <a:rPr lang="en-US" dirty="0" smtClean="0"/>
              <a:t>device/location</a:t>
            </a:r>
          </a:p>
          <a:p>
            <a:r>
              <a:rPr lang="en-US" dirty="0"/>
              <a:t>Every </a:t>
            </a:r>
            <a:r>
              <a:rPr lang="en-US" dirty="0" smtClean="0"/>
              <a:t>line is a reference for </a:t>
            </a:r>
            <a:r>
              <a:rPr lang="en-US" dirty="0"/>
              <a:t>a future </a:t>
            </a:r>
            <a:r>
              <a:rPr lang="en-US" dirty="0" smtClean="0"/>
              <a:t>need</a:t>
            </a:r>
          </a:p>
          <a:p>
            <a:r>
              <a:rPr lang="en-US" dirty="0" smtClean="0"/>
              <a:t>Total transparency</a:t>
            </a:r>
          </a:p>
          <a:p>
            <a:r>
              <a:rPr lang="en-US" dirty="0" smtClean="0"/>
              <a:t>See the history of everything</a:t>
            </a:r>
          </a:p>
          <a:p>
            <a:r>
              <a:rPr lang="en-US" dirty="0"/>
              <a:t>Crazy good collaboration tools</a:t>
            </a:r>
          </a:p>
          <a:p>
            <a:r>
              <a:rPr lang="en-US" dirty="0"/>
              <a:t>Crazy good communication </a:t>
            </a:r>
            <a:r>
              <a:rPr lang="en-US" dirty="0" smtClean="0"/>
              <a:t>tools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7131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20700"/>
            <a:ext cx="8382000" cy="1219200"/>
          </a:xfrm>
        </p:spPr>
        <p:txBody>
          <a:bodyPr>
            <a:normAutofit/>
          </a:bodyPr>
          <a:lstStyle/>
          <a:p>
            <a:r>
              <a:rPr lang="en-US" dirty="0" smtClean="0"/>
              <a:t>COMMUNICATION</a:t>
            </a:r>
            <a:r>
              <a:rPr lang="en-US" dirty="0"/>
              <a:t> </a:t>
            </a:r>
            <a:r>
              <a:rPr lang="en-US" sz="2200" i="1" dirty="0" smtClean="0"/>
              <a:t>FEATURE</a:t>
            </a:r>
            <a:endParaRPr lang="en-US" sz="2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368" y="1393910"/>
            <a:ext cx="5142814" cy="514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450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 bwMode="auto">
          <a:xfrm flipH="1">
            <a:off x="2057147" y="2097723"/>
            <a:ext cx="998856" cy="998855"/>
          </a:xfrm>
          <a:prstGeom prst="ellipse">
            <a:avLst/>
          </a:prstGeom>
          <a:solidFill>
            <a:schemeClr val="bg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800" i="1" dirty="0"/>
              <a:t>BEFORE </a:t>
            </a:r>
            <a:r>
              <a:rPr lang="en-US" sz="1800" i="1" dirty="0" smtClean="0"/>
              <a:t>GITHUB  </a:t>
            </a:r>
            <a:r>
              <a:rPr lang="en-US" sz="4000" dirty="0" smtClean="0"/>
              <a:t>WHY GIT? </a:t>
            </a:r>
            <a:endParaRPr lang="en-US" sz="1800" i="1" dirty="0"/>
          </a:p>
        </p:txBody>
      </p:sp>
      <p:sp>
        <p:nvSpPr>
          <p:cNvPr id="21" name="Oval 20"/>
          <p:cNvSpPr/>
          <p:nvPr/>
        </p:nvSpPr>
        <p:spPr bwMode="auto">
          <a:xfrm flipH="1">
            <a:off x="3445862" y="2097723"/>
            <a:ext cx="998856" cy="998855"/>
          </a:xfrm>
          <a:prstGeom prst="ellipse">
            <a:avLst/>
          </a:prstGeom>
          <a:solidFill>
            <a:schemeClr val="bg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 flipH="1">
            <a:off x="4830269" y="2097723"/>
            <a:ext cx="998856" cy="998855"/>
          </a:xfrm>
          <a:prstGeom prst="ellipse">
            <a:avLst/>
          </a:prstGeom>
          <a:solidFill>
            <a:schemeClr val="bg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 flipH="1">
            <a:off x="6122074" y="2097723"/>
            <a:ext cx="998856" cy="998855"/>
          </a:xfrm>
          <a:prstGeom prst="ellipse">
            <a:avLst/>
          </a:prstGeom>
          <a:solidFill>
            <a:schemeClr val="bg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401957" y="2399620"/>
            <a:ext cx="378783" cy="4468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3779229" y="2399620"/>
            <a:ext cx="378783" cy="4468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5184422" y="2429584"/>
            <a:ext cx="378783" cy="4468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6482577" y="2399620"/>
            <a:ext cx="378783" cy="4468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cxnSp>
        <p:nvCxnSpPr>
          <p:cNvPr id="45" name="Straight Connector 44"/>
          <p:cNvCxnSpPr/>
          <p:nvPr/>
        </p:nvCxnSpPr>
        <p:spPr>
          <a:xfrm>
            <a:off x="2560030" y="3241784"/>
            <a:ext cx="0" cy="403116"/>
          </a:xfrm>
          <a:prstGeom prst="line">
            <a:avLst/>
          </a:prstGeom>
          <a:ln>
            <a:solidFill>
              <a:srgbClr val="081D58"/>
            </a:solidFill>
            <a:prstDash val="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547510" y="3807479"/>
            <a:ext cx="2036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Multiple People</a:t>
            </a:r>
            <a:endParaRPr lang="en-US" b="1" dirty="0">
              <a:solidFill>
                <a:schemeClr val="accent1"/>
              </a:solidFill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3918608" y="3253746"/>
            <a:ext cx="10102" cy="995563"/>
          </a:xfrm>
          <a:prstGeom prst="line">
            <a:avLst/>
          </a:prstGeom>
          <a:ln>
            <a:solidFill>
              <a:srgbClr val="081D58"/>
            </a:solidFill>
            <a:prstDash val="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3010784" y="4398732"/>
            <a:ext cx="186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Modularity</a:t>
            </a:r>
          </a:p>
        </p:txBody>
      </p:sp>
      <p:cxnSp>
        <p:nvCxnSpPr>
          <p:cNvPr id="52" name="Straight Connector 51"/>
          <p:cNvCxnSpPr/>
          <p:nvPr/>
        </p:nvCxnSpPr>
        <p:spPr>
          <a:xfrm>
            <a:off x="5342138" y="3241731"/>
            <a:ext cx="13388" cy="1435131"/>
          </a:xfrm>
          <a:prstGeom prst="line">
            <a:avLst/>
          </a:prstGeom>
          <a:ln>
            <a:solidFill>
              <a:srgbClr val="081D58"/>
            </a:solidFill>
            <a:prstDash val="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442762" y="4813330"/>
            <a:ext cx="1862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Time Travel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6630188" y="3241731"/>
            <a:ext cx="0" cy="1928231"/>
          </a:xfrm>
          <a:prstGeom prst="line">
            <a:avLst/>
          </a:prstGeom>
          <a:ln>
            <a:solidFill>
              <a:srgbClr val="081D58"/>
            </a:solidFill>
            <a:prstDash val="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823730" y="5321645"/>
            <a:ext cx="1620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Work Offline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7858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COMMUNICATION</a:t>
            </a:r>
            <a:r>
              <a:rPr lang="en-US"/>
              <a:t> </a:t>
            </a:r>
            <a:r>
              <a:rPr lang="en-US" sz="2200" i="1" smtClean="0"/>
              <a:t>FEATURE</a:t>
            </a:r>
            <a:endParaRPr lang="en-US" sz="2200" dirty="0"/>
          </a:p>
        </p:txBody>
      </p:sp>
      <p:grpSp>
        <p:nvGrpSpPr>
          <p:cNvPr id="5" name="Group 4"/>
          <p:cNvGrpSpPr/>
          <p:nvPr/>
        </p:nvGrpSpPr>
        <p:grpSpPr>
          <a:xfrm>
            <a:off x="852615" y="1828800"/>
            <a:ext cx="3632887" cy="1062681"/>
            <a:chOff x="803189" y="1940011"/>
            <a:chExt cx="3632887" cy="1062681"/>
          </a:xfrm>
          <a:solidFill>
            <a:srgbClr val="57355C"/>
          </a:solidFill>
        </p:grpSpPr>
        <p:sp>
          <p:nvSpPr>
            <p:cNvPr id="3" name="Rectangle 2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03189" y="2273643"/>
              <a:ext cx="36328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ISSUES &amp; LABELS</a:t>
              </a:r>
              <a:endParaRPr lang="en-US" b="1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621426" y="1828800"/>
            <a:ext cx="3632887" cy="1062681"/>
            <a:chOff x="803189" y="1940011"/>
            <a:chExt cx="3632887" cy="1062681"/>
          </a:xfrm>
          <a:solidFill>
            <a:srgbClr val="009D45"/>
          </a:solidFill>
        </p:grpSpPr>
        <p:sp>
          <p:nvSpPr>
            <p:cNvPr id="22" name="Rectangle 21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03189" y="2273643"/>
              <a:ext cx="36328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CODE REVIEW</a:t>
              </a:r>
              <a:endParaRPr lang="en-US" b="1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52615" y="3027404"/>
            <a:ext cx="3632887" cy="1062681"/>
            <a:chOff x="803189" y="1940011"/>
            <a:chExt cx="3632887" cy="1062681"/>
          </a:xfrm>
          <a:solidFill>
            <a:srgbClr val="6A9AC5"/>
          </a:solidFill>
        </p:grpSpPr>
        <p:sp>
          <p:nvSpPr>
            <p:cNvPr id="28" name="Rectangle 27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03189" y="2273643"/>
              <a:ext cx="36328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MILESTONES</a:t>
              </a:r>
              <a:endParaRPr lang="en-US" b="1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621425" y="3027404"/>
            <a:ext cx="3632887" cy="1062681"/>
            <a:chOff x="803189" y="1940011"/>
            <a:chExt cx="3632887" cy="1062681"/>
          </a:xfrm>
          <a:solidFill>
            <a:srgbClr val="F47B4A"/>
          </a:solidFill>
        </p:grpSpPr>
        <p:sp>
          <p:nvSpPr>
            <p:cNvPr id="31" name="Rectangle 30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03189" y="2273643"/>
              <a:ext cx="36328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COMMENT &amp; DISCUSS</a:t>
              </a:r>
              <a:endParaRPr lang="en-US" b="1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621425" y="4226008"/>
            <a:ext cx="3632887" cy="1062681"/>
            <a:chOff x="803189" y="1940011"/>
            <a:chExt cx="3632887" cy="1062681"/>
          </a:xfrm>
          <a:solidFill>
            <a:srgbClr val="D33021">
              <a:alpha val="90000"/>
            </a:srgbClr>
          </a:solidFill>
        </p:grpSpPr>
        <p:sp>
          <p:nvSpPr>
            <p:cNvPr id="34" name="Rectangle 33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03189" y="2273643"/>
              <a:ext cx="36328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WIKI</a:t>
              </a:r>
              <a:endParaRPr lang="en-US" b="1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52615" y="4226008"/>
            <a:ext cx="3632887" cy="1062681"/>
            <a:chOff x="803189" y="1940011"/>
            <a:chExt cx="3632887" cy="1062681"/>
          </a:xfrm>
          <a:solidFill>
            <a:srgbClr val="8F949A"/>
          </a:solidFill>
        </p:grpSpPr>
        <p:sp>
          <p:nvSpPr>
            <p:cNvPr id="37" name="Rectangle 36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03189" y="2273643"/>
              <a:ext cx="36328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MARKDOWN</a:t>
              </a:r>
              <a:endParaRPr lang="en-US" b="1" dirty="0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1022522" y="5622321"/>
            <a:ext cx="7098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71C57"/>
                </a:solidFill>
              </a:rPr>
              <a:t>All project communication </a:t>
            </a:r>
            <a:r>
              <a:rPr lang="en-US" sz="2800" b="1" dirty="0" smtClean="0">
                <a:solidFill>
                  <a:srgbClr val="071C57"/>
                </a:solidFill>
              </a:rPr>
              <a:t>in one place!</a:t>
            </a:r>
            <a:endParaRPr lang="en-US" sz="2800" b="1" dirty="0">
              <a:solidFill>
                <a:srgbClr val="071C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0051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iped Right Arrow 20"/>
          <p:cNvSpPr/>
          <p:nvPr/>
        </p:nvSpPr>
        <p:spPr bwMode="auto">
          <a:xfrm>
            <a:off x="531155" y="3205158"/>
            <a:ext cx="8145346" cy="318990"/>
          </a:xfrm>
          <a:prstGeom prst="stripedRightArrow">
            <a:avLst/>
          </a:prstGeom>
          <a:solidFill>
            <a:srgbClr val="98D2E2">
              <a:alpha val="49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683303" y="2909231"/>
            <a:ext cx="937891" cy="937891"/>
          </a:xfrm>
          <a:prstGeom prst="ellipse">
            <a:avLst/>
          </a:prstGeom>
          <a:solidFill>
            <a:srgbClr val="98D2E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7312037" y="2931364"/>
            <a:ext cx="912663" cy="912663"/>
          </a:xfrm>
          <a:prstGeom prst="ellipse">
            <a:avLst/>
          </a:prstGeom>
          <a:solidFill>
            <a:srgbClr val="EBB28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943359" y="2909231"/>
            <a:ext cx="937891" cy="937891"/>
          </a:xfrm>
          <a:prstGeom prst="ellipse">
            <a:avLst/>
          </a:prstGeom>
          <a:solidFill>
            <a:srgbClr val="6A9AC5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COLLABORATION </a:t>
            </a:r>
            <a:r>
              <a:rPr lang="en-US" sz="2000" i="1" dirty="0" smtClean="0"/>
              <a:t>FEATURES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660" y="3090236"/>
            <a:ext cx="462349" cy="6164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616" y="3093331"/>
            <a:ext cx="453928" cy="6052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18554" y="4062651"/>
            <a:ext cx="158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C305E"/>
                </a:solidFill>
              </a:rPr>
              <a:t>BRANCH</a:t>
            </a:r>
            <a:endParaRPr lang="en-US" b="1" dirty="0">
              <a:solidFill>
                <a:srgbClr val="2C305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2999" y="4059929"/>
            <a:ext cx="2398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C305E"/>
                </a:solidFill>
              </a:rPr>
              <a:t>PULL REQUEST</a:t>
            </a:r>
            <a:endParaRPr lang="en-US" b="1" dirty="0">
              <a:solidFill>
                <a:srgbClr val="2C305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87232" y="4059929"/>
            <a:ext cx="158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C305E"/>
                </a:solidFill>
              </a:rPr>
              <a:t>MERGE</a:t>
            </a:r>
            <a:endParaRPr lang="en-US" b="1" dirty="0">
              <a:solidFill>
                <a:srgbClr val="2C305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676" y="3271994"/>
            <a:ext cx="200025" cy="228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360" y="3259637"/>
            <a:ext cx="200025" cy="228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601" y="3253634"/>
            <a:ext cx="200025" cy="228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319" y="3250353"/>
            <a:ext cx="200025" cy="2286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78461" y="2877552"/>
            <a:ext cx="1478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47B4A"/>
                </a:solidFill>
              </a:rPr>
              <a:t>COMMITS</a:t>
            </a:r>
            <a:endParaRPr lang="en-US" sz="1400" b="1" dirty="0">
              <a:solidFill>
                <a:srgbClr val="F47B4A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47155" y="2888509"/>
            <a:ext cx="1478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47B4A"/>
                </a:solidFill>
              </a:rPr>
              <a:t>CODE REVIEW</a:t>
            </a:r>
            <a:endParaRPr lang="en-US" sz="1400" b="1" dirty="0">
              <a:solidFill>
                <a:srgbClr val="F47B4A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723" y="3267360"/>
            <a:ext cx="200025" cy="228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125" y="3262726"/>
            <a:ext cx="200025" cy="2286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36914" y="3015318"/>
            <a:ext cx="652405" cy="652405"/>
            <a:chOff x="230760" y="2909231"/>
            <a:chExt cx="937891" cy="937891"/>
          </a:xfrm>
        </p:grpSpPr>
        <p:sp>
          <p:nvSpPr>
            <p:cNvPr id="24" name="Oval 23"/>
            <p:cNvSpPr/>
            <p:nvPr/>
          </p:nvSpPr>
          <p:spPr bwMode="auto">
            <a:xfrm>
              <a:off x="230760" y="2909231"/>
              <a:ext cx="937891" cy="937891"/>
            </a:xfrm>
            <a:prstGeom prst="ellipse">
              <a:avLst/>
            </a:prstGeom>
            <a:solidFill>
              <a:srgbClr val="8F949A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19" y="3111330"/>
              <a:ext cx="460288" cy="613717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048" y="3015318"/>
            <a:ext cx="451518" cy="72242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77962" y="2481989"/>
            <a:ext cx="158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D33021"/>
                </a:solidFill>
              </a:rPr>
              <a:t>FORK</a:t>
            </a:r>
            <a:endParaRPr lang="en-US" b="1" dirty="0">
              <a:solidFill>
                <a:srgbClr val="D3302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14923" y="6116595"/>
            <a:ext cx="506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71C57"/>
                </a:solidFill>
              </a:rPr>
              <a:t>GitHub Flow </a:t>
            </a:r>
            <a:r>
              <a:rPr lang="en-US" smtClean="0">
                <a:solidFill>
                  <a:srgbClr val="071C57"/>
                </a:solidFill>
              </a:rPr>
              <a:t>/ Feature Branch Workflow</a:t>
            </a:r>
            <a:endParaRPr lang="en-US" dirty="0">
              <a:solidFill>
                <a:srgbClr val="071C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3857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FORK </a:t>
            </a:r>
            <a:r>
              <a:rPr lang="en-US" sz="2000" i="1" dirty="0" smtClean="0"/>
              <a:t>FEATURE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582929" y="2511531"/>
            <a:ext cx="1978142" cy="1978142"/>
            <a:chOff x="3982221" y="2921587"/>
            <a:chExt cx="937891" cy="937891"/>
          </a:xfrm>
          <a:solidFill>
            <a:srgbClr val="8F949A"/>
          </a:solidFill>
        </p:grpSpPr>
        <p:sp>
          <p:nvSpPr>
            <p:cNvPr id="8" name="Oval 7"/>
            <p:cNvSpPr/>
            <p:nvPr/>
          </p:nvSpPr>
          <p:spPr bwMode="auto">
            <a:xfrm>
              <a:off x="3982221" y="2921587"/>
              <a:ext cx="937891" cy="93789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3380" y="3123686"/>
              <a:ext cx="460288" cy="613717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3406576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FORK </a:t>
            </a:r>
            <a:r>
              <a:rPr lang="en-US" sz="2000" i="1" dirty="0" smtClean="0"/>
              <a:t>FEATURE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7734300" cy="4686300"/>
          </a:xfrm>
        </p:spPr>
        <p:txBody>
          <a:bodyPr>
            <a:normAutofit/>
          </a:bodyPr>
          <a:lstStyle/>
          <a:p>
            <a:r>
              <a:rPr lang="en-US" dirty="0" smtClean="0"/>
              <a:t>You take a project you don’t have write access to and make a copy of it under your own account so you can modify it</a:t>
            </a:r>
          </a:p>
          <a:p>
            <a:r>
              <a:rPr lang="en-US" dirty="0" smtClean="0"/>
              <a:t>Fork a project to work on features or bugs</a:t>
            </a:r>
          </a:p>
          <a:p>
            <a:r>
              <a:rPr lang="en-US" dirty="0" smtClean="0"/>
              <a:t>Fork a project to get a head start on your own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918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COMMIT </a:t>
            </a:r>
            <a:r>
              <a:rPr lang="en-US" sz="2000" i="1" dirty="0" smtClean="0"/>
              <a:t>GIT FEATURE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 bwMode="auto">
          <a:xfrm>
            <a:off x="3582929" y="2511531"/>
            <a:ext cx="1978142" cy="1978142"/>
          </a:xfrm>
          <a:prstGeom prst="ellipse">
            <a:avLst/>
          </a:prstGeom>
          <a:solidFill>
            <a:srgbClr val="98D2E2">
              <a:alpha val="5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072" y="2852684"/>
            <a:ext cx="1133856" cy="129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40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COMMIT </a:t>
            </a:r>
            <a:r>
              <a:rPr lang="en-US" sz="2000" i="1" dirty="0" smtClean="0"/>
              <a:t>GIT FEATURE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7734300" cy="4686300"/>
          </a:xfrm>
        </p:spPr>
        <p:txBody>
          <a:bodyPr>
            <a:normAutofit/>
          </a:bodyPr>
          <a:lstStyle/>
          <a:p>
            <a:r>
              <a:rPr lang="en-US" dirty="0" smtClean="0"/>
              <a:t>A batch of code changes to one or more files with a message describing the changes made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2483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584025" y="2539628"/>
            <a:ext cx="1972507" cy="1972507"/>
            <a:chOff x="1943359" y="2909231"/>
            <a:chExt cx="937891" cy="937891"/>
          </a:xfrm>
        </p:grpSpPr>
        <p:sp>
          <p:nvSpPr>
            <p:cNvPr id="8" name="Oval 7"/>
            <p:cNvSpPr/>
            <p:nvPr/>
          </p:nvSpPr>
          <p:spPr bwMode="auto">
            <a:xfrm>
              <a:off x="1943359" y="2909231"/>
              <a:ext cx="937891" cy="937891"/>
            </a:xfrm>
            <a:prstGeom prst="ellipse">
              <a:avLst/>
            </a:prstGeom>
            <a:solidFill>
              <a:srgbClr val="6A9AC5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3048" y="3015318"/>
              <a:ext cx="451518" cy="72242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BRANCH </a:t>
            </a:r>
            <a:r>
              <a:rPr lang="en-US" sz="2000" i="1" dirty="0" smtClean="0"/>
              <a:t>GIT FEATURE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248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BRANCH </a:t>
            </a:r>
            <a:r>
              <a:rPr lang="en-US" sz="2000" i="1" dirty="0" smtClean="0"/>
              <a:t>GIT FEATURE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7708900" cy="4686300"/>
          </a:xfrm>
        </p:spPr>
        <p:txBody>
          <a:bodyPr>
            <a:normAutofit/>
          </a:bodyPr>
          <a:lstStyle/>
          <a:p>
            <a:r>
              <a:rPr lang="en-US" dirty="0" smtClean="0"/>
              <a:t>A parallel copy/snapshot of your project</a:t>
            </a:r>
          </a:p>
          <a:p>
            <a:r>
              <a:rPr lang="en-US" dirty="0" smtClean="0"/>
              <a:t>This is where you develop a feature</a:t>
            </a:r>
          </a:p>
          <a:p>
            <a:r>
              <a:rPr lang="en-US" dirty="0" smtClean="0"/>
              <a:t>This is where you squash a bug</a:t>
            </a:r>
          </a:p>
          <a:p>
            <a:r>
              <a:rPr lang="en-US" dirty="0" smtClean="0"/>
              <a:t>This is where you experiment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8416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PULL REQUEST </a:t>
            </a:r>
            <a:r>
              <a:rPr lang="en-US" sz="2000" i="1" dirty="0" smtClean="0"/>
              <a:t>FEATURE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584025" y="2526081"/>
            <a:ext cx="1975949" cy="1975949"/>
            <a:chOff x="4065463" y="2909231"/>
            <a:chExt cx="937891" cy="937891"/>
          </a:xfrm>
        </p:grpSpPr>
        <p:sp>
          <p:nvSpPr>
            <p:cNvPr id="4" name="Oval 3"/>
            <p:cNvSpPr/>
            <p:nvPr/>
          </p:nvSpPr>
          <p:spPr bwMode="auto">
            <a:xfrm>
              <a:off x="4065463" y="2909231"/>
              <a:ext cx="937891" cy="937891"/>
            </a:xfrm>
            <a:prstGeom prst="ellipse">
              <a:avLst/>
            </a:prstGeom>
            <a:solidFill>
              <a:srgbClr val="98D2E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3776" y="3093331"/>
              <a:ext cx="453928" cy="6052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95045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PULL REQUEST </a:t>
            </a:r>
            <a:r>
              <a:rPr lang="en-US" sz="2000" i="1" dirty="0" smtClean="0"/>
              <a:t>FEATURE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7708900" cy="4686300"/>
          </a:xfrm>
        </p:spPr>
        <p:txBody>
          <a:bodyPr>
            <a:normAutofit/>
          </a:bodyPr>
          <a:lstStyle/>
          <a:p>
            <a:r>
              <a:rPr lang="en-US" dirty="0" smtClean="0"/>
              <a:t>A notification to </a:t>
            </a:r>
            <a:r>
              <a:rPr lang="en-US" dirty="0"/>
              <a:t>the original </a:t>
            </a:r>
            <a:r>
              <a:rPr lang="en-US" dirty="0" smtClean="0"/>
              <a:t>owner that you have completed a feature or bug fix</a:t>
            </a:r>
          </a:p>
        </p:txBody>
      </p:sp>
    </p:spTree>
    <p:extLst>
      <p:ext uri="{BB962C8B-B14F-4D97-AF65-F5344CB8AC3E}">
        <p14:creationId xmlns:p14="http://schemas.microsoft.com/office/powerpoint/2010/main" val="6952067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MULTIPLE PEOPLE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2565400"/>
            <a:ext cx="2209800" cy="2209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37000"/>
            <a:ext cx="2438400" cy="2438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5" y="3987800"/>
            <a:ext cx="23368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070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CODE REVIEW </a:t>
            </a:r>
            <a:r>
              <a:rPr lang="en-US" sz="2000" i="1" dirty="0" smtClean="0"/>
              <a:t>FEATURE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 bwMode="auto">
          <a:xfrm>
            <a:off x="3582929" y="2511531"/>
            <a:ext cx="1978142" cy="1978142"/>
          </a:xfrm>
          <a:prstGeom prst="ellipse">
            <a:avLst/>
          </a:prstGeom>
          <a:solidFill>
            <a:srgbClr val="98D2E2">
              <a:alpha val="5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929" y="2851378"/>
            <a:ext cx="1136142" cy="129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5805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CODE REVIEW </a:t>
            </a:r>
            <a:r>
              <a:rPr lang="en-US" sz="2000" i="1" dirty="0" smtClean="0"/>
              <a:t>FEATURE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7734300" cy="4686300"/>
          </a:xfrm>
        </p:spPr>
        <p:txBody>
          <a:bodyPr>
            <a:normAutofit/>
          </a:bodyPr>
          <a:lstStyle/>
          <a:p>
            <a:r>
              <a:rPr lang="en-US" dirty="0"/>
              <a:t>The original owner </a:t>
            </a:r>
            <a:r>
              <a:rPr lang="en-US" dirty="0" smtClean="0"/>
              <a:t>of the project can perform </a:t>
            </a:r>
            <a:r>
              <a:rPr lang="en-US" dirty="0"/>
              <a:t>a code </a:t>
            </a:r>
            <a:r>
              <a:rPr lang="en-US" dirty="0" smtClean="0"/>
              <a:t>review on your feature or bug fix, add comments, make commits, or requests </a:t>
            </a:r>
            <a:r>
              <a:rPr lang="en-US" dirty="0"/>
              <a:t>additional changes</a:t>
            </a:r>
          </a:p>
        </p:txBody>
      </p:sp>
    </p:spTree>
    <p:extLst>
      <p:ext uri="{BB962C8B-B14F-4D97-AF65-F5344CB8AC3E}">
        <p14:creationId xmlns:p14="http://schemas.microsoft.com/office/powerpoint/2010/main" val="4819188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MERGE </a:t>
            </a:r>
            <a:r>
              <a:rPr lang="en-US" sz="2000" i="1" dirty="0" smtClean="0"/>
              <a:t>GIT FEATURE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583894" y="2510367"/>
            <a:ext cx="1976212" cy="1976212"/>
            <a:chOff x="7188467" y="2931364"/>
            <a:chExt cx="912663" cy="912663"/>
          </a:xfrm>
        </p:grpSpPr>
        <p:sp>
          <p:nvSpPr>
            <p:cNvPr id="6" name="Oval 5"/>
            <p:cNvSpPr/>
            <p:nvPr/>
          </p:nvSpPr>
          <p:spPr bwMode="auto">
            <a:xfrm>
              <a:off x="7188467" y="2931364"/>
              <a:ext cx="912663" cy="912663"/>
            </a:xfrm>
            <a:prstGeom prst="ellipse">
              <a:avLst/>
            </a:prstGeom>
            <a:solidFill>
              <a:srgbClr val="EBB28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1090" y="3090236"/>
              <a:ext cx="462349" cy="6164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84008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MERGE </a:t>
            </a:r>
            <a:r>
              <a:rPr lang="en-US" sz="2000" i="1" dirty="0" smtClean="0"/>
              <a:t>GIT FEATURE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7708900" cy="4686300"/>
          </a:xfrm>
        </p:spPr>
        <p:txBody>
          <a:bodyPr>
            <a:normAutofit/>
          </a:bodyPr>
          <a:lstStyle/>
          <a:p>
            <a:r>
              <a:rPr lang="en-US" dirty="0" smtClean="0"/>
              <a:t>After </a:t>
            </a:r>
            <a:r>
              <a:rPr lang="en-US" dirty="0"/>
              <a:t>the </a:t>
            </a:r>
            <a:r>
              <a:rPr lang="en-US" dirty="0" smtClean="0"/>
              <a:t>pull </a:t>
            </a:r>
            <a:r>
              <a:rPr lang="en-US" dirty="0"/>
              <a:t>request </a:t>
            </a:r>
            <a:r>
              <a:rPr lang="en-US" dirty="0" smtClean="0"/>
              <a:t>and code review the </a:t>
            </a:r>
            <a:r>
              <a:rPr lang="en-US" dirty="0"/>
              <a:t>original owner can </a:t>
            </a:r>
            <a:r>
              <a:rPr lang="en-US" dirty="0" smtClean="0"/>
              <a:t>merge your feature or bug fix into the original project</a:t>
            </a:r>
            <a:endParaRPr lang="en-US" dirty="0"/>
          </a:p>
          <a:p>
            <a:r>
              <a:rPr lang="en-US" dirty="0" smtClean="0"/>
              <a:t>Yay </a:t>
            </a:r>
            <a:r>
              <a:rPr lang="en-US" dirty="0"/>
              <a:t>for </a:t>
            </a:r>
            <a:r>
              <a:rPr lang="en-US" dirty="0" smtClean="0"/>
              <a:t>progress ( hello new feature or goodbye bug 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5798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iped Right Arrow 20"/>
          <p:cNvSpPr/>
          <p:nvPr/>
        </p:nvSpPr>
        <p:spPr bwMode="auto">
          <a:xfrm>
            <a:off x="531155" y="3205158"/>
            <a:ext cx="8145346" cy="318990"/>
          </a:xfrm>
          <a:prstGeom prst="stripedRightArrow">
            <a:avLst/>
          </a:prstGeom>
          <a:solidFill>
            <a:srgbClr val="98D2E2">
              <a:alpha val="49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683303" y="2909231"/>
            <a:ext cx="937891" cy="937891"/>
          </a:xfrm>
          <a:prstGeom prst="ellipse">
            <a:avLst/>
          </a:prstGeom>
          <a:solidFill>
            <a:srgbClr val="98D2E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7312037" y="2931364"/>
            <a:ext cx="912663" cy="912663"/>
          </a:xfrm>
          <a:prstGeom prst="ellipse">
            <a:avLst/>
          </a:prstGeom>
          <a:solidFill>
            <a:srgbClr val="EBB28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943359" y="2909231"/>
            <a:ext cx="937891" cy="937891"/>
          </a:xfrm>
          <a:prstGeom prst="ellipse">
            <a:avLst/>
          </a:prstGeom>
          <a:solidFill>
            <a:srgbClr val="6A9AC5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COLLABORATION </a:t>
            </a:r>
            <a:r>
              <a:rPr lang="en-US" sz="2000" i="1" dirty="0" smtClean="0"/>
              <a:t>FEATURES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660" y="3090236"/>
            <a:ext cx="462349" cy="6164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616" y="3093331"/>
            <a:ext cx="453928" cy="6052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18554" y="4062651"/>
            <a:ext cx="158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C305E"/>
                </a:solidFill>
              </a:rPr>
              <a:t>BRANCH</a:t>
            </a:r>
            <a:endParaRPr lang="en-US" b="1" dirty="0">
              <a:solidFill>
                <a:srgbClr val="2C305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2999" y="4059929"/>
            <a:ext cx="2398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C305E"/>
                </a:solidFill>
              </a:rPr>
              <a:t>PULL REQUEST</a:t>
            </a:r>
            <a:endParaRPr lang="en-US" b="1" dirty="0">
              <a:solidFill>
                <a:srgbClr val="2C305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87232" y="4059929"/>
            <a:ext cx="158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C305E"/>
                </a:solidFill>
              </a:rPr>
              <a:t>MERGE</a:t>
            </a:r>
            <a:endParaRPr lang="en-US" b="1" dirty="0">
              <a:solidFill>
                <a:srgbClr val="2C305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676" y="3271994"/>
            <a:ext cx="200025" cy="228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360" y="3259637"/>
            <a:ext cx="200025" cy="228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601" y="3253634"/>
            <a:ext cx="200025" cy="228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319" y="3250353"/>
            <a:ext cx="200025" cy="2286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78461" y="2877552"/>
            <a:ext cx="1478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47B4A"/>
                </a:solidFill>
              </a:rPr>
              <a:t>COMMITS</a:t>
            </a:r>
            <a:endParaRPr lang="en-US" sz="1400" b="1" dirty="0">
              <a:solidFill>
                <a:srgbClr val="F47B4A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47155" y="2888509"/>
            <a:ext cx="1478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47B4A"/>
                </a:solidFill>
              </a:rPr>
              <a:t>CODE REVIEW</a:t>
            </a:r>
            <a:endParaRPr lang="en-US" sz="1400" b="1" dirty="0">
              <a:solidFill>
                <a:srgbClr val="F47B4A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723" y="3267360"/>
            <a:ext cx="200025" cy="228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125" y="3262726"/>
            <a:ext cx="200025" cy="2286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36914" y="3015318"/>
            <a:ext cx="652405" cy="652405"/>
            <a:chOff x="230760" y="2909231"/>
            <a:chExt cx="937891" cy="937891"/>
          </a:xfrm>
        </p:grpSpPr>
        <p:sp>
          <p:nvSpPr>
            <p:cNvPr id="24" name="Oval 23"/>
            <p:cNvSpPr/>
            <p:nvPr/>
          </p:nvSpPr>
          <p:spPr bwMode="auto">
            <a:xfrm>
              <a:off x="230760" y="2909231"/>
              <a:ext cx="937891" cy="937891"/>
            </a:xfrm>
            <a:prstGeom prst="ellipse">
              <a:avLst/>
            </a:prstGeom>
            <a:solidFill>
              <a:srgbClr val="8F949A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19" y="3111330"/>
              <a:ext cx="460288" cy="613717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048" y="3015318"/>
            <a:ext cx="451518" cy="72242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77962" y="2481989"/>
            <a:ext cx="158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D33021"/>
                </a:solidFill>
              </a:rPr>
              <a:t>FORK</a:t>
            </a:r>
            <a:endParaRPr lang="en-US" b="1" dirty="0">
              <a:solidFill>
                <a:srgbClr val="D3302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14923" y="6116595"/>
            <a:ext cx="506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71C57"/>
                </a:solidFill>
              </a:rPr>
              <a:t>GitHub Flow </a:t>
            </a:r>
            <a:r>
              <a:rPr lang="en-US" smtClean="0">
                <a:solidFill>
                  <a:srgbClr val="071C57"/>
                </a:solidFill>
              </a:rPr>
              <a:t>/ Feature Branch Workflow</a:t>
            </a:r>
            <a:endParaRPr lang="en-US" dirty="0">
              <a:solidFill>
                <a:srgbClr val="071C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4774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UF GITHUB</a:t>
            </a:r>
            <a:endParaRPr lang="en-US" sz="2200" dirty="0"/>
          </a:p>
        </p:txBody>
      </p:sp>
      <p:grpSp>
        <p:nvGrpSpPr>
          <p:cNvPr id="5" name="Group 4"/>
          <p:cNvGrpSpPr/>
          <p:nvPr/>
        </p:nvGrpSpPr>
        <p:grpSpPr>
          <a:xfrm>
            <a:off x="1285103" y="1859697"/>
            <a:ext cx="6561438" cy="1062681"/>
            <a:chOff x="803189" y="1940011"/>
            <a:chExt cx="3632887" cy="1062681"/>
          </a:xfrm>
          <a:solidFill>
            <a:srgbClr val="6A9AC5"/>
          </a:solidFill>
        </p:grpSpPr>
        <p:sp>
          <p:nvSpPr>
            <p:cNvPr id="3" name="Rectangle 2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03189" y="2273643"/>
              <a:ext cx="36328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MOST UF PROJECTS OPEN SOURCED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285103" y="4046835"/>
            <a:ext cx="6561438" cy="1062681"/>
            <a:chOff x="-1128585" y="2758988"/>
            <a:chExt cx="3632887" cy="1062681"/>
          </a:xfrm>
          <a:solidFill>
            <a:srgbClr val="F47B4A"/>
          </a:solidFill>
        </p:grpSpPr>
        <p:sp>
          <p:nvSpPr>
            <p:cNvPr id="22" name="Rectangle 21"/>
            <p:cNvSpPr/>
            <p:nvPr/>
          </p:nvSpPr>
          <p:spPr bwMode="auto">
            <a:xfrm>
              <a:off x="-1128585" y="2758988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1128585" y="3092619"/>
              <a:ext cx="36328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CODE CLOSED TO ALL NON UFIT WORKERS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285103" y="2953266"/>
            <a:ext cx="6561438" cy="1062681"/>
            <a:chOff x="803189" y="1940011"/>
            <a:chExt cx="3632887" cy="1062681"/>
          </a:xfrm>
          <a:solidFill>
            <a:srgbClr val="8F949A"/>
          </a:solidFill>
        </p:grpSpPr>
        <p:sp>
          <p:nvSpPr>
            <p:cNvPr id="28" name="Rectangle 27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03189" y="2273643"/>
              <a:ext cx="36328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CODE ACCESSIBLE TO ALL UFIT WORKERS</a:t>
              </a:r>
              <a:endParaRPr lang="en-US" sz="2000" b="1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285103" y="5140404"/>
            <a:ext cx="6561438" cy="1062681"/>
            <a:chOff x="803189" y="1940011"/>
            <a:chExt cx="3632887" cy="1062681"/>
          </a:xfrm>
          <a:solidFill>
            <a:srgbClr val="009D45"/>
          </a:solidFill>
        </p:grpSpPr>
        <p:sp>
          <p:nvSpPr>
            <p:cNvPr id="25" name="Rectangle 24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03189" y="2273643"/>
              <a:ext cx="36328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UNLIMITED COLLABORATION OPPERTUNITIES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17629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GITHUB?</a:t>
            </a:r>
            <a:r>
              <a:rPr lang="en-US" sz="2200" i="1" dirty="0" smtClean="0"/>
              <a:t>IN REVIEW</a:t>
            </a:r>
            <a:endParaRPr lang="en-US" sz="22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2113004" y="3576270"/>
            <a:ext cx="4967417" cy="902042"/>
            <a:chOff x="-1128585" y="2758988"/>
            <a:chExt cx="3632887" cy="1062681"/>
          </a:xfrm>
          <a:solidFill>
            <a:srgbClr val="6A9AC5"/>
          </a:solidFill>
        </p:grpSpPr>
        <p:sp>
          <p:nvSpPr>
            <p:cNvPr id="22" name="Rectangle 21"/>
            <p:cNvSpPr/>
            <p:nvPr/>
          </p:nvSpPr>
          <p:spPr bwMode="auto">
            <a:xfrm>
              <a:off x="-1128585" y="2758988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1128585" y="3092619"/>
              <a:ext cx="3632887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COMMUNICATION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113004" y="2594049"/>
            <a:ext cx="4967417" cy="896591"/>
            <a:chOff x="803189" y="1940011"/>
            <a:chExt cx="3632887" cy="1062681"/>
          </a:xfrm>
        </p:grpSpPr>
        <p:sp>
          <p:nvSpPr>
            <p:cNvPr id="28" name="Rectangle 27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solidFill>
              <a:srgbClr val="57355C">
                <a:alpha val="80000"/>
              </a:srgb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03189" y="2273644"/>
              <a:ext cx="3632887" cy="43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SECURITY</a:t>
              </a:r>
              <a:endParaRPr lang="en-US" b="1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113004" y="4563942"/>
            <a:ext cx="4967417" cy="902041"/>
            <a:chOff x="803189" y="1940011"/>
            <a:chExt cx="3632887" cy="1062681"/>
          </a:xfrm>
        </p:grpSpPr>
        <p:sp>
          <p:nvSpPr>
            <p:cNvPr id="25" name="Rectangle 24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03189" y="2273643"/>
              <a:ext cx="36328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COLLABORATION</a:t>
              </a:r>
            </a:p>
          </p:txBody>
        </p:sp>
      </p:grpSp>
      <p:cxnSp>
        <p:nvCxnSpPr>
          <p:cNvPr id="7" name="Straight Arrow Connector 6"/>
          <p:cNvCxnSpPr/>
          <p:nvPr/>
        </p:nvCxnSpPr>
        <p:spPr bwMode="auto">
          <a:xfrm flipV="1">
            <a:off x="7895969" y="1720678"/>
            <a:ext cx="0" cy="4727526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rgbClr val="009D45">
                <a:alpha val="70000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6" name="Group 15"/>
          <p:cNvGrpSpPr/>
          <p:nvPr/>
        </p:nvGrpSpPr>
        <p:grpSpPr>
          <a:xfrm>
            <a:off x="2113004" y="1612557"/>
            <a:ext cx="4967417" cy="895862"/>
            <a:chOff x="803189" y="1940011"/>
            <a:chExt cx="3632887" cy="1062681"/>
          </a:xfrm>
          <a:solidFill>
            <a:srgbClr val="8F949A"/>
          </a:solidFill>
        </p:grpSpPr>
        <p:sp>
          <p:nvSpPr>
            <p:cNvPr id="17" name="Rectangle 16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03189" y="2273643"/>
              <a:ext cx="3632887" cy="438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ADOPTION OF VERSION CONTROL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088291" y="5551613"/>
            <a:ext cx="4967417" cy="896591"/>
            <a:chOff x="803189" y="1940011"/>
            <a:chExt cx="3632887" cy="1062681"/>
          </a:xfrm>
        </p:grpSpPr>
        <p:sp>
          <p:nvSpPr>
            <p:cNvPr id="32" name="Rectangle 31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solidFill>
              <a:srgbClr val="009D45">
                <a:alpha val="80000"/>
              </a:srgb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03189" y="2273644"/>
              <a:ext cx="3632887" cy="43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PRODUCTIVITY + QUALITY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8516124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GIT SMARTER</a:t>
            </a:r>
            <a:endParaRPr lang="en-US" sz="20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889000" y="5533852"/>
            <a:ext cx="736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E4A85"/>
                </a:solidFill>
                <a:hlinkClick r:id="rId2"/>
              </a:rPr>
              <a:t>http://adriangritz.github.io/git-real-presentation/</a:t>
            </a:r>
            <a:endParaRPr lang="en-US" sz="2800" dirty="0">
              <a:solidFill>
                <a:srgbClr val="0E4A85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009" y="1733035"/>
            <a:ext cx="3667982" cy="366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540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85" y="1289239"/>
            <a:ext cx="8278109" cy="51980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THANK YOU </a:t>
            </a:r>
            <a:r>
              <a:rPr lang="en-US" sz="2000" i="1" dirty="0" smtClean="0"/>
              <a:t>GIT SMARTER CONTRIBUTORS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6961228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00" y="1991634"/>
            <a:ext cx="3149600" cy="3837666"/>
          </a:xfrm>
          <a:prstGeom prst="rect">
            <a:avLst/>
          </a:prstGeom>
        </p:spPr>
      </p:pic>
      <p:sp>
        <p:nvSpPr>
          <p:cNvPr id="5" name="Multiply 4"/>
          <p:cNvSpPr/>
          <p:nvPr/>
        </p:nvSpPr>
        <p:spPr bwMode="auto">
          <a:xfrm>
            <a:off x="2876550" y="3910467"/>
            <a:ext cx="3390900" cy="3390900"/>
          </a:xfrm>
          <a:prstGeom prst="mathMultiply">
            <a:avLst/>
          </a:prstGeom>
          <a:solidFill>
            <a:schemeClr val="accent1">
              <a:alpha val="7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5946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MULTIPLE PEOPLE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7708900" cy="4419600"/>
          </a:xfrm>
        </p:spPr>
        <p:txBody>
          <a:bodyPr>
            <a:normAutofit/>
          </a:bodyPr>
          <a:lstStyle/>
          <a:p>
            <a:r>
              <a:rPr lang="en-US" dirty="0" smtClean="0"/>
              <a:t>Multiple people can work on the same file at the same time without hosing each others work</a:t>
            </a:r>
          </a:p>
          <a:p>
            <a:r>
              <a:rPr lang="en-US" sz="2800" dirty="0" smtClean="0"/>
              <a:t>Leads </a:t>
            </a:r>
            <a:r>
              <a:rPr lang="en-US" sz="2800" dirty="0"/>
              <a:t>to </a:t>
            </a:r>
            <a:r>
              <a:rPr lang="en-US" sz="2800" dirty="0" smtClean="0"/>
              <a:t>greater productivity ( more people ), </a:t>
            </a:r>
            <a:r>
              <a:rPr lang="en-US" sz="2800" dirty="0"/>
              <a:t>and </a:t>
            </a:r>
            <a:r>
              <a:rPr lang="en-US" sz="2800" dirty="0" smtClean="0"/>
              <a:t>quality ( more eyes 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628701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WORLD POPULARITY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830272" y="4451382"/>
            <a:ext cx="2263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71C57"/>
                </a:solidFill>
              </a:rPr>
              <a:t>Bitbucket</a:t>
            </a:r>
            <a:endParaRPr lang="en-US" sz="2400" dirty="0" smtClean="0">
              <a:solidFill>
                <a:srgbClr val="071C57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88286" y="1600200"/>
            <a:ext cx="3785225" cy="3785225"/>
            <a:chOff x="381000" y="1393525"/>
            <a:chExt cx="3232434" cy="3232434"/>
          </a:xfrm>
        </p:grpSpPr>
        <p:sp>
          <p:nvSpPr>
            <p:cNvPr id="3" name="Oval 2"/>
            <p:cNvSpPr/>
            <p:nvPr/>
          </p:nvSpPr>
          <p:spPr bwMode="auto">
            <a:xfrm>
              <a:off x="381000" y="1393525"/>
              <a:ext cx="3232434" cy="3232434"/>
            </a:xfrm>
            <a:prstGeom prst="ellipse">
              <a:avLst/>
            </a:prstGeom>
            <a:solidFill>
              <a:schemeClr val="accent1">
                <a:alpha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93155" y="2748132"/>
              <a:ext cx="1608123" cy="551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/>
                <a:t>63</a:t>
              </a:r>
              <a:endParaRPr lang="en-US" sz="36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143551" y="2678612"/>
            <a:ext cx="1628400" cy="1628400"/>
            <a:chOff x="3648249" y="2138722"/>
            <a:chExt cx="1628400" cy="1628400"/>
          </a:xfrm>
        </p:grpSpPr>
        <p:sp>
          <p:nvSpPr>
            <p:cNvPr id="20" name="Oval 19"/>
            <p:cNvSpPr/>
            <p:nvPr/>
          </p:nvSpPr>
          <p:spPr bwMode="auto">
            <a:xfrm>
              <a:off x="3648249" y="2138722"/>
              <a:ext cx="1628400" cy="1628400"/>
            </a:xfrm>
            <a:prstGeom prst="ellipse">
              <a:avLst/>
            </a:prstGeom>
            <a:solidFill>
              <a:schemeClr val="accent1">
                <a:alpha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658387" y="2744757"/>
              <a:ext cx="16081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800</a:t>
              </a:r>
              <a:endParaRPr lang="en-US" sz="24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118421" y="3102606"/>
            <a:ext cx="1025274" cy="780412"/>
            <a:chOff x="5987503" y="2369820"/>
            <a:chExt cx="1572462" cy="1196917"/>
          </a:xfrm>
        </p:grpSpPr>
        <p:sp>
          <p:nvSpPr>
            <p:cNvPr id="22" name="Oval 21"/>
            <p:cNvSpPr/>
            <p:nvPr/>
          </p:nvSpPr>
          <p:spPr bwMode="auto">
            <a:xfrm>
              <a:off x="6172827" y="2369820"/>
              <a:ext cx="1196917" cy="1196917"/>
            </a:xfrm>
            <a:prstGeom prst="ellipse">
              <a:avLst/>
            </a:prstGeom>
            <a:solidFill>
              <a:schemeClr val="accent1">
                <a:alpha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987503" y="2641426"/>
              <a:ext cx="1572462" cy="566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4,656</a:t>
              </a:r>
              <a:endParaRPr lang="en-US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648956" y="5515408"/>
            <a:ext cx="2263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71C57"/>
                </a:solidFill>
              </a:rPr>
              <a:t>Github</a:t>
            </a:r>
            <a:endParaRPr lang="en-US" sz="3600" dirty="0" smtClean="0">
              <a:solidFill>
                <a:srgbClr val="071C57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36319" y="4033364"/>
            <a:ext cx="2263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71C57"/>
                </a:solidFill>
              </a:rPr>
              <a:t>Gitlab</a:t>
            </a:r>
            <a:endParaRPr lang="en-US" dirty="0" smtClean="0">
              <a:solidFill>
                <a:srgbClr val="071C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9841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GIT HOSTING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1546751"/>
            <a:ext cx="8572500" cy="476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52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GIT vs SVN</a:t>
            </a:r>
            <a:endParaRPr lang="en-US" dirty="0"/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84772" y="1549399"/>
            <a:ext cx="8577072" cy="476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356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GIT GUI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1549740"/>
            <a:ext cx="8572500" cy="476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94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COMPANIES USING GITHUB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/>
          </p:nvPr>
        </p:nvGraphicFramePr>
        <p:xfrm>
          <a:off x="333904" y="2510669"/>
          <a:ext cx="8467196" cy="2190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14661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GITHUB FOR ENTERPRISE SURVEY RESULTS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730842" y="2174789"/>
            <a:ext cx="3632887" cy="1062681"/>
            <a:chOff x="803189" y="1940011"/>
            <a:chExt cx="3632887" cy="1062681"/>
          </a:xfrm>
          <a:solidFill>
            <a:srgbClr val="6A9AC5"/>
          </a:solidFill>
        </p:grpSpPr>
        <p:sp>
          <p:nvSpPr>
            <p:cNvPr id="5" name="Rectangle 4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03189" y="2273643"/>
              <a:ext cx="36328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GITHUB FOR ENTERPRISE</a:t>
              </a:r>
              <a:endParaRPr lang="en-US" b="1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730842" y="3373393"/>
            <a:ext cx="3632887" cy="1062681"/>
            <a:chOff x="803189" y="1940011"/>
            <a:chExt cx="3632887" cy="1062681"/>
          </a:xfrm>
          <a:solidFill>
            <a:srgbClr val="6A9AC5"/>
          </a:solidFill>
        </p:grpSpPr>
        <p:sp>
          <p:nvSpPr>
            <p:cNvPr id="8" name="Rectangle 7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03189" y="2273643"/>
              <a:ext cx="36328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EXISTING CODE STORAGE</a:t>
              </a:r>
              <a:endParaRPr lang="en-US" b="1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30842" y="4571997"/>
            <a:ext cx="3632887" cy="1062681"/>
            <a:chOff x="803189" y="1940011"/>
            <a:chExt cx="3632887" cy="1062681"/>
          </a:xfrm>
          <a:solidFill>
            <a:srgbClr val="6A9AC5"/>
          </a:solidFill>
        </p:grpSpPr>
        <p:sp>
          <p:nvSpPr>
            <p:cNvPr id="11" name="Rectangle 10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03189" y="2273643"/>
              <a:ext cx="36328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OKAY HOSTING ON GITHUB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804480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GITHUB FOR ENTERPRISE</a:t>
            </a:r>
            <a:endParaRPr lang="en-US" dirty="0"/>
          </a:p>
        </p:txBody>
      </p:sp>
      <p:graphicFrame>
        <p:nvGraphicFramePr>
          <p:cNvPr id="3" name="Chart 2"/>
          <p:cNvGraphicFramePr/>
          <p:nvPr>
            <p:extLst/>
          </p:nvPr>
        </p:nvGraphicFramePr>
        <p:xfrm>
          <a:off x="838199" y="1600200"/>
          <a:ext cx="7467601" cy="497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358739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CODE STORAGE</a:t>
            </a:r>
            <a:endParaRPr lang="en-US" dirty="0"/>
          </a:p>
        </p:txBody>
      </p:sp>
      <p:graphicFrame>
        <p:nvGraphicFramePr>
          <p:cNvPr id="8" name="Chart 7"/>
          <p:cNvGraphicFramePr/>
          <p:nvPr>
            <p:extLst/>
          </p:nvPr>
        </p:nvGraphicFramePr>
        <p:xfrm>
          <a:off x="1524000" y="20955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15448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OKAY HOSTING ON GITHUB</a:t>
            </a:r>
            <a:endParaRPr lang="en-US" dirty="0"/>
          </a:p>
        </p:txBody>
      </p:sp>
      <p:graphicFrame>
        <p:nvGraphicFramePr>
          <p:cNvPr id="3" name="Chart 2"/>
          <p:cNvGraphicFramePr/>
          <p:nvPr>
            <p:extLst/>
          </p:nvPr>
        </p:nvGraphicFramePr>
        <p:xfrm>
          <a:off x="825500" y="1600200"/>
          <a:ext cx="7493000" cy="4995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967926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OPINIONS FROM PEOPLE WHO CARE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12875" y="1945240"/>
            <a:ext cx="3192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2C305E"/>
                </a:solidFill>
                <a:latin typeface="Century Gothic" charset="0"/>
                <a:ea typeface="Century Gothic" charset="0"/>
                <a:cs typeface="Century Gothic" charset="0"/>
              </a:rPr>
              <a:t>I like this.</a:t>
            </a:r>
            <a:endParaRPr lang="en-US" b="1" kern="0" dirty="0">
              <a:solidFill>
                <a:srgbClr val="2C305E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05688" y="1945241"/>
            <a:ext cx="561421" cy="567362"/>
          </a:xfrm>
          <a:prstGeom prst="ellipse">
            <a:avLst/>
          </a:prstGeom>
          <a:solidFill>
            <a:srgbClr val="146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01</a:t>
            </a:r>
            <a:endParaRPr lang="en-US" sz="1600" dirty="0">
              <a:solidFill>
                <a:schemeClr val="tx1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2874" y="3455232"/>
            <a:ext cx="3090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Love the potential networking and  sharing of creativity.</a:t>
            </a:r>
            <a:endParaRPr lang="en-US" b="1" kern="0" dirty="0">
              <a:solidFill>
                <a:srgbClr val="081D58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8" name="Oval 7"/>
          <p:cNvSpPr/>
          <p:nvPr/>
        </p:nvSpPr>
        <p:spPr>
          <a:xfrm>
            <a:off x="405688" y="3507973"/>
            <a:ext cx="561421" cy="567361"/>
          </a:xfrm>
          <a:prstGeom prst="ellipse">
            <a:avLst/>
          </a:prstGeom>
          <a:solidFill>
            <a:srgbClr val="146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02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12874" y="5069205"/>
            <a:ext cx="3090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This would greatly benefit all of UFIT and would be worth any expense.</a:t>
            </a:r>
            <a:endParaRPr lang="en-US" b="1" kern="0" dirty="0">
              <a:solidFill>
                <a:srgbClr val="081D58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05688" y="5070707"/>
            <a:ext cx="561421" cy="567361"/>
          </a:xfrm>
          <a:prstGeom prst="ellipse">
            <a:avLst/>
          </a:prstGeom>
          <a:solidFill>
            <a:srgbClr val="146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03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29390" y="1945240"/>
            <a:ext cx="31246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This topic is the first useful thing I have seen on yammer.</a:t>
            </a:r>
            <a:endParaRPr lang="en-US" b="1" kern="0" dirty="0">
              <a:solidFill>
                <a:srgbClr val="081D58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622203" y="1945240"/>
            <a:ext cx="561421" cy="567362"/>
          </a:xfrm>
          <a:prstGeom prst="ellipse">
            <a:avLst/>
          </a:prstGeom>
          <a:solidFill>
            <a:srgbClr val="146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04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29390" y="3455232"/>
            <a:ext cx="31246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This would be a welcome resource for code-sharing in and among UF projects.</a:t>
            </a:r>
            <a:endParaRPr lang="en-US" b="1" kern="0" dirty="0">
              <a:solidFill>
                <a:srgbClr val="081D58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622203" y="3507973"/>
            <a:ext cx="561421" cy="567362"/>
          </a:xfrm>
          <a:prstGeom prst="ellipse">
            <a:avLst/>
          </a:prstGeom>
          <a:solidFill>
            <a:srgbClr val="146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05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29390" y="5069205"/>
            <a:ext cx="31246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I think it is short sighted for UFIT to not try to centralize and protect the code that is being written to conduct official UF business.</a:t>
            </a:r>
            <a:endParaRPr lang="en-US" b="1" kern="0" dirty="0">
              <a:solidFill>
                <a:srgbClr val="081D58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622203" y="5070707"/>
            <a:ext cx="561421" cy="567361"/>
          </a:xfrm>
          <a:prstGeom prst="ellipse">
            <a:avLst/>
          </a:prstGeom>
          <a:solidFill>
            <a:srgbClr val="146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5737517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MODULARITY/BRANCHES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282" y="2032686"/>
            <a:ext cx="3845436" cy="384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056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FUTURE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56436" y="5433883"/>
            <a:ext cx="6031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The future is not a place we go!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76" y="1442651"/>
            <a:ext cx="3991232" cy="399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501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FUTURE </a:t>
            </a:r>
            <a:r>
              <a:rPr lang="en-US" sz="2000" i="1" dirty="0" smtClean="0"/>
              <a:t>CONTINUED</a:t>
            </a:r>
            <a:endParaRPr lang="en-US" sz="20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556436" y="5433883"/>
            <a:ext cx="6031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The future is a place we make!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44" y="1803313"/>
            <a:ext cx="3427456" cy="34274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567" y="1858919"/>
            <a:ext cx="3316245" cy="331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372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CALL TO ACTION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721" y="1377777"/>
            <a:ext cx="3898557" cy="38985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8342" y="5276334"/>
            <a:ext cx="55873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Share the value of </a:t>
            </a:r>
            <a:r>
              <a:rPr lang="en-US" sz="2800" b="1" dirty="0" err="1" smtClean="0">
                <a:solidFill>
                  <a:srgbClr val="2C305E"/>
                </a:solidFill>
              </a:rPr>
              <a:t>Git</a:t>
            </a:r>
            <a:r>
              <a:rPr lang="en-US" sz="2800" b="1" dirty="0" smtClean="0">
                <a:solidFill>
                  <a:srgbClr val="2C305E"/>
                </a:solidFill>
              </a:rPr>
              <a:t> &amp; </a:t>
            </a:r>
            <a:r>
              <a:rPr lang="en-US" sz="2800" b="1" dirty="0" err="1" smtClean="0">
                <a:solidFill>
                  <a:srgbClr val="2C305E"/>
                </a:solidFill>
              </a:rPr>
              <a:t>Github</a:t>
            </a:r>
            <a:r>
              <a:rPr lang="en-US" sz="2800" b="1" dirty="0" smtClean="0">
                <a:solidFill>
                  <a:srgbClr val="2C305E"/>
                </a:solidFill>
              </a:rPr>
              <a:t> with anyone and everyone!</a:t>
            </a:r>
          </a:p>
        </p:txBody>
      </p:sp>
    </p:spTree>
    <p:extLst>
      <p:ext uri="{BB962C8B-B14F-4D97-AF65-F5344CB8AC3E}">
        <p14:creationId xmlns:p14="http://schemas.microsoft.com/office/powerpoint/2010/main" val="18793612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CALL TO ACTION </a:t>
            </a:r>
            <a:r>
              <a:rPr lang="en-US" sz="2000" i="1" dirty="0" smtClean="0"/>
              <a:t>CONTINUED</a:t>
            </a:r>
            <a:endParaRPr lang="en-US" sz="20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889000" y="5533852"/>
            <a:ext cx="736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Talk to your director! Talk to your friends! Share your opinions on yammer!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633" y="1460200"/>
            <a:ext cx="3895467" cy="389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187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89000" y="5224933"/>
            <a:ext cx="736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So we can tear down some walls</a:t>
            </a:r>
            <a:r>
              <a:rPr lang="is-IS" sz="2800" b="1" dirty="0" smtClean="0">
                <a:solidFill>
                  <a:srgbClr val="2C305E"/>
                </a:solidFill>
              </a:rPr>
              <a:t>…</a:t>
            </a:r>
            <a:endParaRPr lang="en-US" sz="2800" b="1" dirty="0">
              <a:solidFill>
                <a:srgbClr val="2C305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192" y="854718"/>
            <a:ext cx="4281616" cy="428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950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89000" y="5224933"/>
            <a:ext cx="736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and build some baller things together!</a:t>
            </a:r>
            <a:endParaRPr lang="en-US" sz="2800" b="1" dirty="0">
              <a:solidFill>
                <a:srgbClr val="2C305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916" y="300765"/>
            <a:ext cx="4924168" cy="492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3769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9557" y="5280966"/>
            <a:ext cx="8045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2C305E"/>
                </a:solidFill>
              </a:rPr>
              <a:t>T</a:t>
            </a:r>
            <a:r>
              <a:rPr lang="en-US" sz="2800" b="1" dirty="0" smtClean="0">
                <a:solidFill>
                  <a:srgbClr val="2C305E"/>
                </a:solidFill>
              </a:rPr>
              <a:t>hanks for </a:t>
            </a:r>
            <a:r>
              <a:rPr lang="en-US" sz="2800" b="1" dirty="0" err="1" smtClean="0">
                <a:solidFill>
                  <a:srgbClr val="D33021"/>
                </a:solidFill>
              </a:rPr>
              <a:t>BEARing</a:t>
            </a:r>
            <a:r>
              <a:rPr lang="en-US" sz="2800" b="1" dirty="0" smtClean="0">
                <a:solidFill>
                  <a:srgbClr val="2C305E"/>
                </a:solidFill>
              </a:rPr>
              <a:t> with me until the end!</a:t>
            </a:r>
            <a:endParaRPr lang="en-US" sz="2800" b="1" dirty="0">
              <a:solidFill>
                <a:srgbClr val="2C305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200" y="1144016"/>
            <a:ext cx="391160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004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ular Callout 12"/>
          <p:cNvSpPr/>
          <p:nvPr/>
        </p:nvSpPr>
        <p:spPr bwMode="auto">
          <a:xfrm>
            <a:off x="418852" y="387725"/>
            <a:ext cx="4549674" cy="1307665"/>
          </a:xfrm>
          <a:prstGeom prst="wedgeRectCallout">
            <a:avLst>
              <a:gd name="adj1" fmla="val -6478"/>
              <a:gd name="adj2" fmla="val 69522"/>
            </a:avLst>
          </a:prstGeom>
          <a:solidFill>
            <a:srgbClr val="071C57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29736" y="394887"/>
            <a:ext cx="7620000" cy="1219200"/>
          </a:xfrm>
          <a:noFill/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QUESTIONS?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alphaModFix amt="14000"/>
          </a:blip>
          <a:srcRect r="9515" b="2153"/>
          <a:stretch/>
        </p:blipFill>
        <p:spPr>
          <a:xfrm>
            <a:off x="-273534" y="1874374"/>
            <a:ext cx="12931805" cy="49532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588650" y="2501186"/>
            <a:ext cx="3150973" cy="565559"/>
          </a:xfrm>
          <a:prstGeom prst="roundRect">
            <a:avLst>
              <a:gd name="adj" fmla="val 8077"/>
            </a:avLst>
          </a:prstGeom>
          <a:solidFill>
            <a:srgbClr val="8F949A">
              <a:alpha val="99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tIns="365760" bIns="91440" rtlCol="0" anchor="ctr"/>
          <a:lstStyle/>
          <a:p>
            <a:pPr algn="ctr"/>
            <a:r>
              <a:rPr lang="en-US" sz="2000" b="1" smtClean="0">
                <a:latin typeface="Century Gothic"/>
                <a:cs typeface="Century Gothic"/>
              </a:rPr>
              <a:t>Communication </a:t>
            </a:r>
            <a:r>
              <a:rPr lang="en-US" sz="1400" b="1" i="1" smtClean="0">
                <a:latin typeface="Century Gothic"/>
                <a:cs typeface="Century Gothic"/>
              </a:rPr>
              <a:t>increases</a:t>
            </a:r>
            <a:endParaRPr lang="en-US" sz="1400" b="1" i="1" dirty="0" smtClean="0">
              <a:latin typeface="Century Gothic"/>
              <a:cs typeface="Century Gothic"/>
            </a:endParaRPr>
          </a:p>
          <a:p>
            <a:endParaRPr lang="en-US" dirty="0" smtClean="0">
              <a:solidFill>
                <a:schemeClr val="accent3"/>
              </a:solidFill>
              <a:latin typeface="Century Gothic"/>
              <a:cs typeface="Century Gothic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86990" y="3299534"/>
            <a:ext cx="4972405" cy="657713"/>
          </a:xfrm>
          <a:prstGeom prst="roundRect">
            <a:avLst>
              <a:gd name="adj" fmla="val 8077"/>
            </a:avLst>
          </a:prstGeom>
          <a:solidFill>
            <a:srgbClr val="8F949A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tIns="320040" bIns="91440" rtlCol="0" anchor="ctr"/>
          <a:lstStyle/>
          <a:p>
            <a:pPr algn="ctr"/>
            <a:r>
              <a:rPr lang="en-US" sz="2400" b="1" dirty="0" smtClean="0">
                <a:latin typeface="Century Gothic"/>
                <a:cs typeface="Century Gothic"/>
              </a:rPr>
              <a:t>Productivity &amp; Quality </a:t>
            </a:r>
            <a:r>
              <a:rPr lang="en-US" sz="1600" b="1" i="1" dirty="0" smtClean="0">
                <a:latin typeface="Century Gothic"/>
                <a:cs typeface="Century Gothic"/>
              </a:rPr>
              <a:t>increases</a:t>
            </a:r>
          </a:p>
          <a:p>
            <a:endParaRPr lang="en-US" dirty="0" smtClean="0">
              <a:latin typeface="Century Gothic"/>
              <a:cs typeface="Century Gothic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429615" y="4261174"/>
            <a:ext cx="4318071" cy="845983"/>
          </a:xfrm>
          <a:prstGeom prst="roundRect">
            <a:avLst>
              <a:gd name="adj" fmla="val 9895"/>
            </a:avLst>
          </a:prstGeom>
          <a:solidFill>
            <a:srgbClr val="8F949A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182880" rIns="0" bIns="0" rtlCol="0" anchor="ctr" anchorCtr="1">
            <a:noAutofit/>
          </a:bodyPr>
          <a:lstStyle/>
          <a:p>
            <a:r>
              <a:rPr lang="en-US" sz="3200" b="1" dirty="0" smtClean="0">
                <a:latin typeface="Century Gothic"/>
                <a:cs typeface="Century Gothic"/>
              </a:rPr>
              <a:t>Security </a:t>
            </a:r>
            <a:r>
              <a:rPr lang="en-US" sz="1600" b="1" i="1" dirty="0" smtClean="0">
                <a:latin typeface="Century Gothic"/>
                <a:cs typeface="Century Gothic"/>
              </a:rPr>
              <a:t>increases</a:t>
            </a:r>
          </a:p>
          <a:p>
            <a:endParaRPr lang="en-US" dirty="0" smtClean="0">
              <a:latin typeface="Century Gothic"/>
              <a:cs typeface="Century Gothic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63422" y="5456548"/>
            <a:ext cx="6924773" cy="909109"/>
          </a:xfrm>
          <a:prstGeom prst="roundRect">
            <a:avLst>
              <a:gd name="adj" fmla="val 8200"/>
            </a:avLst>
          </a:prstGeom>
          <a:solidFill>
            <a:srgbClr val="8F949A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/>
          <a:lstStyle/>
          <a:p>
            <a:pPr algn="ctr"/>
            <a:r>
              <a:rPr lang="en-US" sz="4000" b="1" dirty="0" smtClean="0">
                <a:latin typeface="Century Gothic"/>
                <a:cs typeface="Century Gothic"/>
              </a:rPr>
              <a:t>Imagine we adopt </a:t>
            </a:r>
            <a:r>
              <a:rPr lang="en-US" sz="4000" b="1" dirty="0" err="1" smtClean="0">
                <a:latin typeface="Century Gothic"/>
                <a:cs typeface="Century Gothic"/>
              </a:rPr>
              <a:t>Github</a:t>
            </a:r>
            <a:endParaRPr lang="en-US" sz="4000" b="1" dirty="0" smtClean="0">
              <a:latin typeface="Century Gothic"/>
              <a:cs typeface="Century Gothic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458197" y="1827946"/>
            <a:ext cx="3289489" cy="452808"/>
          </a:xfrm>
          <a:prstGeom prst="roundRect">
            <a:avLst>
              <a:gd name="adj" fmla="val 8077"/>
            </a:avLst>
          </a:prstGeom>
          <a:solidFill>
            <a:srgbClr val="8F949A">
              <a:alpha val="99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tIns="365760" bIns="91440" rtlCol="0" anchor="ctr"/>
          <a:lstStyle/>
          <a:p>
            <a:pPr algn="ctr"/>
            <a:r>
              <a:rPr lang="en-US" sz="2000" b="1" dirty="0" smtClean="0">
                <a:latin typeface="Century Gothic"/>
                <a:cs typeface="Century Gothic"/>
              </a:rPr>
              <a:t>Collaboration </a:t>
            </a:r>
            <a:r>
              <a:rPr lang="en-US" sz="1400" b="1" i="1" dirty="0" smtClean="0">
                <a:latin typeface="Century Gothic"/>
                <a:cs typeface="Century Gothic"/>
              </a:rPr>
              <a:t>increases</a:t>
            </a:r>
          </a:p>
          <a:p>
            <a:endParaRPr lang="en-US" dirty="0" smtClean="0">
              <a:solidFill>
                <a:schemeClr val="accent3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1198811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MODULARITY/BRANCHES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808323" y="2057402"/>
            <a:ext cx="5568660" cy="1062681"/>
            <a:chOff x="803189" y="1940011"/>
            <a:chExt cx="3632887" cy="1062681"/>
          </a:xfrm>
          <a:solidFill>
            <a:srgbClr val="8F949A"/>
          </a:solidFill>
        </p:grpSpPr>
        <p:sp>
          <p:nvSpPr>
            <p:cNvPr id="6" name="Rectangle 5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03189" y="2273643"/>
              <a:ext cx="36328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FEATURES</a:t>
              </a:r>
              <a:endParaRPr lang="en-US" b="1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808323" y="3256006"/>
            <a:ext cx="5568660" cy="1062681"/>
            <a:chOff x="803189" y="1940011"/>
            <a:chExt cx="3632887" cy="1062681"/>
          </a:xfrm>
          <a:solidFill>
            <a:srgbClr val="8F949A"/>
          </a:solidFill>
        </p:grpSpPr>
        <p:sp>
          <p:nvSpPr>
            <p:cNvPr id="9" name="Rectangle 8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03189" y="2273643"/>
              <a:ext cx="36328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EXPERIMENTS</a:t>
              </a:r>
              <a:endParaRPr lang="en-US" b="1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808322" y="4454610"/>
            <a:ext cx="5568661" cy="1062681"/>
            <a:chOff x="803189" y="1940011"/>
            <a:chExt cx="3632887" cy="1062681"/>
          </a:xfrm>
          <a:solidFill>
            <a:srgbClr val="8F949A"/>
          </a:solidFill>
        </p:grpSpPr>
        <p:sp>
          <p:nvSpPr>
            <p:cNvPr id="16" name="Rectangle 15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03189" y="2273643"/>
              <a:ext cx="36328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BUGS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392116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2862" y="1515182"/>
            <a:ext cx="5330897" cy="4860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FEATURES </a:t>
            </a:r>
            <a:r>
              <a:rPr lang="en-US" sz="1800" i="1" dirty="0"/>
              <a:t>MODULARITY</a:t>
            </a:r>
            <a:endParaRPr lang="en-US" sz="1800" dirty="0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2321691" y="2438722"/>
            <a:ext cx="1502366" cy="1443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831599" y="2261271"/>
            <a:ext cx="2179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81D58"/>
                </a:solidFill>
                <a:cs typeface="Century Gothic"/>
              </a:rPr>
              <a:t>FEATURE C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668369" y="5769904"/>
            <a:ext cx="773003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550792" y="2254056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81D58"/>
                </a:solidFill>
                <a:cs typeface="Century Gothic"/>
              </a:rPr>
              <a:t>FEATURE 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41372" y="5572927"/>
            <a:ext cx="3123817" cy="393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2800" b="1" i="1" dirty="0" smtClean="0">
                <a:solidFill>
                  <a:srgbClr val="FF6600"/>
                </a:solidFill>
                <a:cs typeface="Century Gothic"/>
              </a:rPr>
              <a:t>FEATURE A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931227" y="2453151"/>
            <a:ext cx="61956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612577" y="3809428"/>
            <a:ext cx="38650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962007" y="3661879"/>
            <a:ext cx="3123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2000" b="1" i="1" dirty="0" smtClean="0">
                <a:solidFill>
                  <a:srgbClr val="FF6600"/>
                </a:solidFill>
                <a:cs typeface="Century Gothic"/>
              </a:rPr>
              <a:t>FEATURE B</a:t>
            </a:r>
          </a:p>
        </p:txBody>
      </p:sp>
    </p:spTree>
    <p:extLst>
      <p:ext uri="{BB962C8B-B14F-4D97-AF65-F5344CB8AC3E}">
        <p14:creationId xmlns:p14="http://schemas.microsoft.com/office/powerpoint/2010/main" val="13704051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Slide">
  <a:themeElements>
    <a:clrScheme name="">
      <a:dk1>
        <a:srgbClr val="081D58"/>
      </a:dk1>
      <a:lt1>
        <a:srgbClr val="FFFFFF"/>
      </a:lt1>
      <a:dk2>
        <a:srgbClr val="3365FB"/>
      </a:dk2>
      <a:lt2>
        <a:srgbClr val="FAFD00"/>
      </a:lt2>
      <a:accent1>
        <a:srgbClr val="F57B49"/>
      </a:accent1>
      <a:accent2>
        <a:srgbClr val="F95AB7"/>
      </a:accent2>
      <a:accent3>
        <a:srgbClr val="ADB8FD"/>
      </a:accent3>
      <a:accent4>
        <a:srgbClr val="DADADA"/>
      </a:accent4>
      <a:accent5>
        <a:srgbClr val="F9BFB1"/>
      </a:accent5>
      <a:accent6>
        <a:srgbClr val="E251A6"/>
      </a:accent6>
      <a:hlink>
        <a:srgbClr val="FC0128"/>
      </a:hlink>
      <a:folHlink>
        <a:srgbClr val="618FFD"/>
      </a:folHlink>
    </a:clrScheme>
    <a:fontScheme name="Bludiag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udiag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diag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ue Border">
  <a:themeElements>
    <a:clrScheme name="">
      <a:dk1>
        <a:srgbClr val="081D58"/>
      </a:dk1>
      <a:lt1>
        <a:srgbClr val="FFFFFF"/>
      </a:lt1>
      <a:dk2>
        <a:srgbClr val="3365FB"/>
      </a:dk2>
      <a:lt2>
        <a:srgbClr val="FAFD00"/>
      </a:lt2>
      <a:accent1>
        <a:srgbClr val="F57B49"/>
      </a:accent1>
      <a:accent2>
        <a:srgbClr val="F95AB7"/>
      </a:accent2>
      <a:accent3>
        <a:srgbClr val="ADB8FD"/>
      </a:accent3>
      <a:accent4>
        <a:srgbClr val="DADADA"/>
      </a:accent4>
      <a:accent5>
        <a:srgbClr val="F9BFB1"/>
      </a:accent5>
      <a:accent6>
        <a:srgbClr val="E251A6"/>
      </a:accent6>
      <a:hlink>
        <a:srgbClr val="FC0128"/>
      </a:hlink>
      <a:folHlink>
        <a:srgbClr val="618FFD"/>
      </a:folHlink>
    </a:clrScheme>
    <a:fontScheme name="Bludiag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udiag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diag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ange Border">
  <a:themeElements>
    <a:clrScheme name="">
      <a:dk1>
        <a:srgbClr val="081D58"/>
      </a:dk1>
      <a:lt1>
        <a:srgbClr val="FFFFFF"/>
      </a:lt1>
      <a:dk2>
        <a:srgbClr val="3365FB"/>
      </a:dk2>
      <a:lt2>
        <a:srgbClr val="FAFD00"/>
      </a:lt2>
      <a:accent1>
        <a:srgbClr val="F57B49"/>
      </a:accent1>
      <a:accent2>
        <a:srgbClr val="F95AB7"/>
      </a:accent2>
      <a:accent3>
        <a:srgbClr val="ADB8FD"/>
      </a:accent3>
      <a:accent4>
        <a:srgbClr val="DADADA"/>
      </a:accent4>
      <a:accent5>
        <a:srgbClr val="F9BFB1"/>
      </a:accent5>
      <a:accent6>
        <a:srgbClr val="E251A6"/>
      </a:accent6>
      <a:hlink>
        <a:srgbClr val="FC0128"/>
      </a:hlink>
      <a:folHlink>
        <a:srgbClr val="618FFD"/>
      </a:folHlink>
    </a:clrScheme>
    <a:fontScheme name="Bludiag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udiag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diag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White Border + Blue Center">
  <a:themeElements>
    <a:clrScheme name="">
      <a:dk1>
        <a:srgbClr val="081D58"/>
      </a:dk1>
      <a:lt1>
        <a:srgbClr val="FFFFFF"/>
      </a:lt1>
      <a:dk2>
        <a:srgbClr val="3365FB"/>
      </a:dk2>
      <a:lt2>
        <a:srgbClr val="FAFD00"/>
      </a:lt2>
      <a:accent1>
        <a:srgbClr val="F57B49"/>
      </a:accent1>
      <a:accent2>
        <a:srgbClr val="F95AB7"/>
      </a:accent2>
      <a:accent3>
        <a:srgbClr val="ADB8FD"/>
      </a:accent3>
      <a:accent4>
        <a:srgbClr val="DADADA"/>
      </a:accent4>
      <a:accent5>
        <a:srgbClr val="F9BFB1"/>
      </a:accent5>
      <a:accent6>
        <a:srgbClr val="E251A6"/>
      </a:accent6>
      <a:hlink>
        <a:srgbClr val="FC0128"/>
      </a:hlink>
      <a:folHlink>
        <a:srgbClr val="618FFD"/>
      </a:folHlink>
    </a:clrScheme>
    <a:fontScheme name="Bludiag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udiag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diag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White Border + Orange Center">
  <a:themeElements>
    <a:clrScheme name="">
      <a:dk1>
        <a:srgbClr val="081D58"/>
      </a:dk1>
      <a:lt1>
        <a:srgbClr val="FFFFFF"/>
      </a:lt1>
      <a:dk2>
        <a:srgbClr val="3365FB"/>
      </a:dk2>
      <a:lt2>
        <a:srgbClr val="FAFD00"/>
      </a:lt2>
      <a:accent1>
        <a:srgbClr val="F57B49"/>
      </a:accent1>
      <a:accent2>
        <a:srgbClr val="F95AB7"/>
      </a:accent2>
      <a:accent3>
        <a:srgbClr val="ADB8FD"/>
      </a:accent3>
      <a:accent4>
        <a:srgbClr val="DADADA"/>
      </a:accent4>
      <a:accent5>
        <a:srgbClr val="F9BFB1"/>
      </a:accent5>
      <a:accent6>
        <a:srgbClr val="E251A6"/>
      </a:accent6>
      <a:hlink>
        <a:srgbClr val="FC0128"/>
      </a:hlink>
      <a:folHlink>
        <a:srgbClr val="618FFD"/>
      </a:folHlink>
    </a:clrScheme>
    <a:fontScheme name="Bludiag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udiag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diag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19286</TotalTime>
  <Words>1096</Words>
  <Application>Microsoft Office PowerPoint</Application>
  <PresentationFormat>On-screen Show (4:3)</PresentationFormat>
  <Paragraphs>243</Paragraphs>
  <Slides>77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77</vt:i4>
      </vt:variant>
    </vt:vector>
  </HeadingPairs>
  <TitlesOfParts>
    <vt:vector size="87" baseType="lpstr">
      <vt:lpstr>Arial</vt:lpstr>
      <vt:lpstr>Calibri</vt:lpstr>
      <vt:lpstr>Century Gothic</vt:lpstr>
      <vt:lpstr>Tahoma</vt:lpstr>
      <vt:lpstr>Wingdings</vt:lpstr>
      <vt:lpstr>Title Slide</vt:lpstr>
      <vt:lpstr>Blue Border</vt:lpstr>
      <vt:lpstr>Orange Border</vt:lpstr>
      <vt:lpstr>White Border + Blue Center</vt:lpstr>
      <vt:lpstr>White Border + Orange Center</vt:lpstr>
      <vt:lpstr>ALONE</vt:lpstr>
      <vt:lpstr>TOGETHER</vt:lpstr>
      <vt:lpstr>GITHUB IS COLLABORATION &amp; COMMUNITY</vt:lpstr>
      <vt:lpstr>BEFORE GITHUB  WHY GIT? </vt:lpstr>
      <vt:lpstr>MULTIPLE PEOPLE</vt:lpstr>
      <vt:lpstr>MULTIPLE PEOPLE</vt:lpstr>
      <vt:lpstr>MODULARITY/BRANCHES</vt:lpstr>
      <vt:lpstr>MODULARITY/BRANCHES</vt:lpstr>
      <vt:lpstr>FEATURES MODULARITY</vt:lpstr>
      <vt:lpstr>FEATURES MODULARITY</vt:lpstr>
      <vt:lpstr>Experiments MODULARITY</vt:lpstr>
      <vt:lpstr>Experiments MODULARITY</vt:lpstr>
      <vt:lpstr>BUGS MODULARITY</vt:lpstr>
      <vt:lpstr>BUGS MODULARITY</vt:lpstr>
      <vt:lpstr>MODULARITY IN REVIEW</vt:lpstr>
      <vt:lpstr>TIME TRAVEL</vt:lpstr>
      <vt:lpstr>TIME TRAVEL</vt:lpstr>
      <vt:lpstr>WORK OFFLINE</vt:lpstr>
      <vt:lpstr>WORK OFFLINE</vt:lpstr>
      <vt:lpstr>WHY GIT? IN REVIEW</vt:lpstr>
      <vt:lpstr>WHY GITHUB?</vt:lpstr>
      <vt:lpstr>SECURITY FEATURE</vt:lpstr>
      <vt:lpstr>SHIB, AD, 2FA SECURITY</vt:lpstr>
      <vt:lpstr>SHIB, AD, 2FA SECURITY</vt:lpstr>
      <vt:lpstr>UF SERVERS SECURITY</vt:lpstr>
      <vt:lpstr>UF SERVERS SECURITY</vt:lpstr>
      <vt:lpstr>AUDITABLE SECURITY</vt:lpstr>
      <vt:lpstr>AUDITABLE SECURITY</vt:lpstr>
      <vt:lpstr>PRIVATE DATA SECURITY</vt:lpstr>
      <vt:lpstr>PRIVATE DATA SECURITY</vt:lpstr>
      <vt:lpstr>AFRAID SECURITY</vt:lpstr>
      <vt:lpstr>AFRAID SECURITY</vt:lpstr>
      <vt:lpstr>GIT HOSTING FEATURE</vt:lpstr>
      <vt:lpstr>GIT HOSTING FEATURE</vt:lpstr>
      <vt:lpstr>ACCESS FEATURE</vt:lpstr>
      <vt:lpstr>ACCESS FEATURE</vt:lpstr>
      <vt:lpstr>WEB INTERFACE FEATURE</vt:lpstr>
      <vt:lpstr>WEB INTERFACE FEATURE</vt:lpstr>
      <vt:lpstr>COMMUNICATION FEATURE</vt:lpstr>
      <vt:lpstr>COMMUNICATION FEATURE</vt:lpstr>
      <vt:lpstr>COLLABORATION FEATURES</vt:lpstr>
      <vt:lpstr>FORK FEATURE</vt:lpstr>
      <vt:lpstr>FORK FEATURE</vt:lpstr>
      <vt:lpstr>COMMIT GIT FEATURE</vt:lpstr>
      <vt:lpstr>COMMIT GIT FEATURE</vt:lpstr>
      <vt:lpstr>BRANCH GIT FEATURE</vt:lpstr>
      <vt:lpstr>BRANCH GIT FEATURE</vt:lpstr>
      <vt:lpstr>PULL REQUEST FEATURE</vt:lpstr>
      <vt:lpstr>PULL REQUEST FEATURE</vt:lpstr>
      <vt:lpstr>CODE REVIEW FEATURE</vt:lpstr>
      <vt:lpstr>CODE REVIEW FEATURE</vt:lpstr>
      <vt:lpstr>MERGE GIT FEATURE</vt:lpstr>
      <vt:lpstr>MERGE GIT FEATURE</vt:lpstr>
      <vt:lpstr>COLLABORATION FEATURES</vt:lpstr>
      <vt:lpstr>UF GITHUB</vt:lpstr>
      <vt:lpstr>WHY GITHUB?IN REVIEW</vt:lpstr>
      <vt:lpstr>GIT SMARTER</vt:lpstr>
      <vt:lpstr>THANK YOU GIT SMARTER CONTRIBUTORS</vt:lpstr>
      <vt:lpstr>DATA</vt:lpstr>
      <vt:lpstr>WORLD POPULARITY</vt:lpstr>
      <vt:lpstr>GIT HOSTING</vt:lpstr>
      <vt:lpstr>GIT vs SVN</vt:lpstr>
      <vt:lpstr>GIT GUI</vt:lpstr>
      <vt:lpstr>COMPANIES USING GITHUB</vt:lpstr>
      <vt:lpstr>GITHUB FOR ENTERPRISE SURVEY RESULTS</vt:lpstr>
      <vt:lpstr>GITHUB FOR ENTERPRISE</vt:lpstr>
      <vt:lpstr>CODE STORAGE</vt:lpstr>
      <vt:lpstr>OKAY HOSTING ON GITHUB</vt:lpstr>
      <vt:lpstr>OPINIONS FROM PEOPLE WHO CARE</vt:lpstr>
      <vt:lpstr>THE FUTURE</vt:lpstr>
      <vt:lpstr>THE FUTURE CONTINUED</vt:lpstr>
      <vt:lpstr>CALL TO ACTION</vt:lpstr>
      <vt:lpstr>CALL TO ACTION CONTINUED</vt:lpstr>
      <vt:lpstr>PowerPoint Presentation</vt:lpstr>
      <vt:lpstr>PowerPoint Presentation</vt:lpstr>
      <vt:lpstr>PowerPoint Presentation</vt:lpstr>
      <vt:lpstr>QUESTIONS?</vt:lpstr>
    </vt:vector>
  </TitlesOfParts>
  <Company>University of Florida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Brandon Schuk</dc:creator>
  <cp:lastModifiedBy>DSA Graham Gallery</cp:lastModifiedBy>
  <cp:revision>1500</cp:revision>
  <cp:lastPrinted>2016-06-17T11:40:36Z</cp:lastPrinted>
  <dcterms:created xsi:type="dcterms:W3CDTF">2015-11-17T14:20:27Z</dcterms:created>
  <dcterms:modified xsi:type="dcterms:W3CDTF">2016-06-17T15:19:06Z</dcterms:modified>
</cp:coreProperties>
</file>