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261" r:id="rId3"/>
    <p:sldId id="259" r:id="rId4"/>
    <p:sldId id="260" r:id="rId5"/>
    <p:sldId id="256" r:id="rId6"/>
    <p:sldId id="262" r:id="rId7"/>
    <p:sldId id="285" r:id="rId8"/>
    <p:sldId id="263" r:id="rId9"/>
    <p:sldId id="287" r:id="rId10"/>
    <p:sldId id="288" r:id="rId11"/>
    <p:sldId id="28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22"/>
    <a:srgbClr val="00539B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11" autoAdjust="0"/>
  </p:normalViewPr>
  <p:slideViewPr>
    <p:cSldViewPr snapToGrid="0">
      <p:cViewPr varScale="1">
        <p:scale>
          <a:sx n="84" d="100"/>
          <a:sy n="84" d="100"/>
        </p:scale>
        <p:origin x="21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D45443C-915B-4CB2-A67D-2518D3CA013A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223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E4789E4-9F89-412A-BBC8-3037B94E8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89E4-9F89-412A-BBC8-3037B94E8A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262" y="1725841"/>
            <a:ext cx="6757988" cy="179840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lvl1pPr algn="l">
              <a:lnSpc>
                <a:spcPct val="100000"/>
              </a:lnSpc>
              <a:defRPr sz="5400" b="1" kern="2300" spc="50" baseline="0">
                <a:solidFill>
                  <a:srgbClr val="00539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Add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262" y="3858306"/>
            <a:ext cx="7158038" cy="4254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1">
                <a:solidFill>
                  <a:srgbClr val="F26522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262" y="4381274"/>
            <a:ext cx="7158038" cy="473074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 smtClean="0"/>
              <a:t>October 5, 2015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6262" y="3676650"/>
            <a:ext cx="71580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4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3050"/>
            <a:ext cx="7696200" cy="4410075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200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spcBef>
                <a:spcPts val="1200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1200"/>
              </a:spcBef>
              <a:buClr>
                <a:srgbClr val="00539B"/>
              </a:buClr>
              <a:buFont typeface="Wingdings" panose="05000000000000000000" pitchFamily="2" charset="2"/>
              <a:buChar char="§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07974"/>
            <a:ext cx="8324850" cy="488950"/>
          </a:xfrm>
          <a:prstGeom prst="rect">
            <a:avLst/>
          </a:prstGeom>
        </p:spPr>
        <p:txBody>
          <a:bodyPr lIns="548640" rIns="182880">
            <a:noAutofit/>
          </a:bodyPr>
          <a:lstStyle>
            <a:lvl1pPr marL="0" indent="0" algn="l">
              <a:buNone/>
              <a:defRPr sz="3600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00110"/>
            <a:ext cx="8324850" cy="366715"/>
          </a:xfrm>
          <a:prstGeom prst="rect">
            <a:avLst/>
          </a:prstGeom>
        </p:spPr>
        <p:txBody>
          <a:bodyPr lIns="137160"/>
          <a:lstStyle>
            <a:lvl2pPr marL="457200" indent="0">
              <a:buNone/>
              <a:defRPr sz="2000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619250"/>
            <a:ext cx="3695700" cy="4281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629150" y="1619250"/>
            <a:ext cx="3695700" cy="4281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07974"/>
            <a:ext cx="8324850" cy="488950"/>
          </a:xfrm>
          <a:prstGeom prst="rect">
            <a:avLst/>
          </a:prstGeom>
        </p:spPr>
        <p:txBody>
          <a:bodyPr lIns="548640" rIns="182880">
            <a:noAutofit/>
          </a:bodyPr>
          <a:lstStyle>
            <a:lvl1pPr marL="0" indent="0" algn="l">
              <a:buNone/>
              <a:defRPr sz="3600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00110"/>
            <a:ext cx="8324850" cy="366715"/>
          </a:xfrm>
          <a:prstGeom prst="rect">
            <a:avLst/>
          </a:prstGeom>
        </p:spPr>
        <p:txBody>
          <a:bodyPr lIns="137160"/>
          <a:lstStyle>
            <a:lvl2pPr marL="457200" indent="0">
              <a:buNone/>
              <a:defRPr sz="2000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4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9150" y="1619251"/>
            <a:ext cx="3695700" cy="4250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8650" y="1619251"/>
            <a:ext cx="3695700" cy="42501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Clr>
                <a:srgbClr val="00539B"/>
              </a:buClr>
              <a:buFont typeface="Wingdings" panose="05000000000000000000" pitchFamily="2" charset="2"/>
              <a:buChar char="§"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07974"/>
            <a:ext cx="8324850" cy="488950"/>
          </a:xfrm>
          <a:prstGeom prst="rect">
            <a:avLst/>
          </a:prstGeom>
        </p:spPr>
        <p:txBody>
          <a:bodyPr lIns="548640" rIns="182880">
            <a:noAutofit/>
          </a:bodyPr>
          <a:lstStyle>
            <a:lvl1pPr marL="0" indent="0" algn="l">
              <a:buNone/>
              <a:defRPr sz="3600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00110"/>
            <a:ext cx="8324850" cy="366715"/>
          </a:xfrm>
          <a:prstGeom prst="rect">
            <a:avLst/>
          </a:prstGeom>
        </p:spPr>
        <p:txBody>
          <a:bodyPr lIns="137160"/>
          <a:lstStyle>
            <a:lvl2pPr marL="457200" indent="0">
              <a:buNone/>
              <a:defRPr sz="2000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1619250"/>
            <a:ext cx="7696200" cy="428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07974"/>
            <a:ext cx="8324850" cy="488950"/>
          </a:xfrm>
          <a:prstGeom prst="rect">
            <a:avLst/>
          </a:prstGeom>
        </p:spPr>
        <p:txBody>
          <a:bodyPr lIns="548640" rIns="182880">
            <a:noAutofit/>
          </a:bodyPr>
          <a:lstStyle>
            <a:lvl1pPr marL="0" indent="0" algn="l">
              <a:buNone/>
              <a:defRPr sz="3600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00110"/>
            <a:ext cx="8324850" cy="366715"/>
          </a:xfrm>
          <a:prstGeom prst="rect">
            <a:avLst/>
          </a:prstGeom>
        </p:spPr>
        <p:txBody>
          <a:bodyPr lIns="137160"/>
          <a:lstStyle>
            <a:lvl2pPr marL="457200" indent="0">
              <a:buNone/>
              <a:defRPr sz="2000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8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0" y="307974"/>
            <a:ext cx="8324850" cy="488950"/>
          </a:xfrm>
          <a:prstGeom prst="rect">
            <a:avLst/>
          </a:prstGeom>
        </p:spPr>
        <p:txBody>
          <a:bodyPr lIns="548640" rIns="182880">
            <a:noAutofit/>
          </a:bodyPr>
          <a:lstStyle>
            <a:lvl1pPr marL="0" indent="0" algn="l">
              <a:buNone/>
              <a:defRPr sz="3600" b="1" baseline="0">
                <a:solidFill>
                  <a:srgbClr val="F265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00110"/>
            <a:ext cx="8324850" cy="366715"/>
          </a:xfrm>
          <a:prstGeom prst="rect">
            <a:avLst/>
          </a:prstGeom>
        </p:spPr>
        <p:txBody>
          <a:bodyPr lIns="137160"/>
          <a:lstStyle>
            <a:lvl2pPr marL="457200" indent="0">
              <a:buNone/>
              <a:defRPr sz="2000" b="1" i="1">
                <a:solidFill>
                  <a:srgbClr val="00539B"/>
                </a:solidFill>
                <a:latin typeface="Georgia" panose="02040502050405020303" pitchFamily="18" charset="0"/>
              </a:defRPr>
            </a:lvl2pPr>
          </a:lstStyle>
          <a:p>
            <a:pPr lvl="1"/>
            <a:r>
              <a:rPr lang="en-US" dirty="0" smtClean="0"/>
              <a:t>Click to enter subtitle for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1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1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2" y="6307227"/>
            <a:ext cx="3606800" cy="32240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636000" y="0"/>
            <a:ext cx="508000" cy="68580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636000" y="0"/>
            <a:ext cx="101600" cy="685800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64" y="6411373"/>
            <a:ext cx="2493736" cy="1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8" r:id="rId4"/>
    <p:sldLayoutId id="2147483669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google.com/url?sa=i&amp;rct=j&amp;q=&amp;esrc=s&amp;source=images&amp;cd=&amp;cad=rja&amp;uact=8&amp;ved=0CAcQjRxqFQoTCNPp8OCemMkCFUMzJgodsl4OoQ&amp;url=https://ciscocollab.wordpress.com/&amp;bvm=bv.107467506,d.eWE&amp;psig=AFQjCNEOH-3qf280SZmdGRcLu_qsrTePwg&amp;ust=144787652865328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jMvcGwj_rKAhUB5iYKHT_BCIwQjRwIBw&amp;url=http://www.amazon.com/Cisco-8865-Phone-Mountable-Speakerphoneenhanced/dp/B014UQEM7G&amp;bvm=bv.114195076,d.eWE&amp;psig=AFQjCNHSYnOdByDxPlOhtS90qiC2W7AaYw&amp;ust=14556377148008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iZsOCnlfrKAhWB6iYKHdzBDpAQjRwIBw&amp;url=http://www.youtube.com/watch?v%3DMpSXl8IDM64&amp;psig=AFQjCNGIHrkdclcwvHy5hlFpMVtj6Sm4QA&amp;ust=1455639072625693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0ahUKEwjMvcGwj_rKAhUB5iYKHT_BCIwQjRwIBw&amp;url=http://www.cisco.com/web/JP/product/hs/iptel/ipp8800/prodlit/datasheet-c78-731668.html&amp;bvm=bv.114195076,d.eWE&amp;psig=AFQjCNHSYnOdByDxPlOhtS90qiC2W7AaYw&amp;ust=145563771480085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2.jpe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xqFQoTCKKL1omr4MgCFQl2HgodjAUEZQ&amp;url=http://cargocollective.com/davidnomura/Cisco-IP-phones&amp;psig=AFQjCNFmqsEm2RYnqpIuY__jcxR5OBuBiQ&amp;ust=1445954685226076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rwilk@ufl.edu" TargetMode="External"/><Relationship Id="rId2" Type="http://schemas.openxmlformats.org/officeDocument/2006/relationships/hyperlink" Target="https://it.ufl.edu/ict/documentation/telecommunication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NLi5NK64MgCFUleHgodb50FtA&amp;url=http://www.cisco.com/c/en/us/td/docs/voice_ip_comm/cuipph/8800-series/english/userguide/P881_BK_CC6C5F2C_00_cisco-ip-phone-8800_series/P881_BK_CC6C5F2C_00_cisco-ip-phone-8811-8841_chapter_01001.html&amp;psig=AFQjCNFM6lazY4OKJiSV3dMbU6YPr7TRig&amp;ust=1445958428362226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/url?sa=i&amp;rct=j&amp;q=&amp;esrc=s&amp;source=images&amp;cd=&amp;cad=rja&amp;uact=8&amp;ved=0CAcQjRxqFQoTCPmN3vWy4MgCFQQfHgodfTwPoQ&amp;url=http://phone.harvard.edu/user-guides-0&amp;psig=AFQjCNHhG5YItTok-j1GyKi5ve02AQ7V-w&amp;ust=144595636302356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ved=0CAcQjRxqFQoTCI3Qm6S14MgCFUQdHgodln4JZg&amp;url=http://www.cisco.com/c/en/us/td/docs/voice_ip_comm/cuipph/8811_8841_8851_8861/10_5/english/adminguide/P881_BK_C0632068_00_cisco-ip-phone-8811-8841/P881_BK_C0632068_00_cisco-ip-phone-8811-8841_chapter_0111.html&amp;psig=AFQjCNFM6lazY4OKJiSV3dMbU6YPr7TRig&amp;ust=144595842836222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07974"/>
            <a:ext cx="8515350" cy="4889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4400" dirty="0" smtClean="0">
                <a:solidFill>
                  <a:srgbClr val="333399"/>
                </a:solidFill>
              </a:rPr>
              <a:t>Cisco 8800 Series IP Phone Training</a:t>
            </a:r>
            <a:endParaRPr lang="en-US" sz="4400" dirty="0"/>
          </a:p>
        </p:txBody>
      </p:sp>
      <p:pic>
        <p:nvPicPr>
          <p:cNvPr id="5" name="Content Placeholder 4" descr="http://www.cisco.com/c/en/us/products/collaboration-endpoints/unified-ip-phone-8800-series/index/_jcr_content/series_data_hero/data-hero-image/data-hero-image-trigger/parsys-for-c26v4/frameworkimage.img.jpg/unified_ip_8800_large_ph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8" y="1168400"/>
            <a:ext cx="8492066" cy="46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Hidden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Hidden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Hidden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Hidden4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Hidden5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HTMLText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2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Hidden6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Hidden7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84" y="3333135"/>
            <a:ext cx="80736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360-degree room coverage for spaces up to 172 square feet (16 square meters</a:t>
            </a:r>
            <a:r>
              <a:rPr lang="en-US" dirty="0" smtClean="0"/>
              <a:t>)</a:t>
            </a:r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Microphone pickup up to 7 feet (213 centimeters) from the </a:t>
            </a:r>
            <a:r>
              <a:rPr lang="en-US" dirty="0" smtClean="0"/>
              <a:t>endpoint</a:t>
            </a:r>
          </a:p>
          <a:p>
            <a:pPr lvl="0" fontAlgn="base"/>
            <a:endParaRPr lang="en-US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Generous mute button to aid access from all sides of the </a:t>
            </a:r>
            <a:r>
              <a:rPr lang="en-US" dirty="0" smtClean="0"/>
              <a:t>endpoint</a:t>
            </a:r>
          </a:p>
          <a:p>
            <a:pPr lvl="0" fontAlgn="base"/>
            <a:endParaRPr lang="en-US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Raised edge to ease handling and repositioning at the table or </a:t>
            </a:r>
            <a:r>
              <a:rPr lang="en-US" dirty="0" smtClean="0"/>
              <a:t>desk</a:t>
            </a:r>
          </a:p>
          <a:p>
            <a:pPr lvl="0" fontAlgn="base"/>
            <a:endParaRPr lang="en-US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dirty="0"/>
              <a:t>3.4-inch (8.6-cm) backlit, monochrome, pixel-based display with an antiglare bezel to make viewing and interaction easier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284" y="0"/>
            <a:ext cx="732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>
                <a:solidFill>
                  <a:srgbClr val="333399"/>
                </a:solidFill>
              </a:rPr>
              <a:t>Cisco </a:t>
            </a:r>
            <a:r>
              <a:rPr lang="en-US" altLang="en-US" sz="4400" dirty="0" smtClean="0">
                <a:solidFill>
                  <a:srgbClr val="333399"/>
                </a:solidFill>
              </a:rPr>
              <a:t>7832 </a:t>
            </a:r>
            <a:r>
              <a:rPr lang="en-US" altLang="en-US" sz="4400" dirty="0">
                <a:solidFill>
                  <a:srgbClr val="333399"/>
                </a:solidFill>
              </a:rPr>
              <a:t>Conference Phone</a:t>
            </a:r>
          </a:p>
        </p:txBody>
      </p:sp>
      <p:pic>
        <p:nvPicPr>
          <p:cNvPr id="6" name="Picture 5" descr="Image result for cisco 7832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13" y="688258"/>
            <a:ext cx="3578942" cy="264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0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96" y="0"/>
            <a:ext cx="7732329" cy="1140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12" y="1140542"/>
            <a:ext cx="5562600" cy="3244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99" y="4611329"/>
            <a:ext cx="8139626" cy="15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67" y="4061011"/>
            <a:ext cx="8187266" cy="244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Displays line appearances, speed dials or busy lamps 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Provides date, time, calling party number and/or name on incoming calls &amp; shows number dialed on outgoing calls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Soft keys for added features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Icons on soft keys showing call status</a:t>
            </a:r>
          </a:p>
          <a:p>
            <a:pPr marL="342900" indent="-34290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220134"/>
            <a:ext cx="727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 smtClean="0">
                <a:solidFill>
                  <a:srgbClr val="333399"/>
                </a:solidFill>
              </a:rPr>
              <a:t>LCD DISPLAY</a:t>
            </a:r>
            <a:endParaRPr lang="en-US" altLang="en-US" sz="4400" dirty="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989574"/>
            <a:ext cx="8381999" cy="298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06" y="1"/>
            <a:ext cx="770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 smtClean="0">
                <a:solidFill>
                  <a:srgbClr val="333399"/>
                </a:solidFill>
              </a:rPr>
              <a:t>Phone Features &amp; Buttons</a:t>
            </a:r>
            <a:endParaRPr lang="en-US" altLang="en-US" sz="4400" dirty="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06" y="989574"/>
            <a:ext cx="8702491" cy="5290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/>
              <a:t>LIGHT ON HANDSET</a:t>
            </a:r>
            <a:r>
              <a:rPr lang="en-US" altLang="en-US" sz="2000" dirty="0"/>
              <a:t> </a:t>
            </a:r>
            <a:r>
              <a:rPr lang="en-US" altLang="en-US" sz="2400" dirty="0"/>
              <a:t>- </a:t>
            </a:r>
            <a:r>
              <a:rPr lang="en-US" altLang="en-US" dirty="0"/>
              <a:t>Indicates message waiting and flashes when a call is </a:t>
            </a:r>
            <a:r>
              <a:rPr lang="en-US" altLang="en-US" dirty="0" smtClean="0"/>
              <a:t>incoming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NAVAGATION PAD/SELECT BUTTON    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Scrolls between calls 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Scrolls Through Contacts            </a:t>
            </a:r>
            <a:r>
              <a:rPr lang="en-US" altLang="en-US" sz="2000" dirty="0" smtClean="0"/>
              <a:t>     &amp; </a:t>
            </a:r>
            <a:r>
              <a:rPr lang="en-US" altLang="en-US" sz="2000" dirty="0"/>
              <a:t>Applications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VOLUME </a:t>
            </a:r>
            <a:r>
              <a:rPr lang="en-US" altLang="en-US" b="1" dirty="0" smtClean="0"/>
              <a:t>BUTTON  </a:t>
            </a:r>
            <a:endParaRPr lang="en-US" altLang="en-US" b="1" dirty="0"/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Controls ringer &amp; incoming caller (auto save)  </a:t>
            </a:r>
          </a:p>
          <a:p>
            <a:pPr marL="1257300" lvl="2" indent="-3429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000" dirty="0"/>
              <a:t>Silences the ringer on an incoming call (press left side once)</a:t>
            </a:r>
            <a:br>
              <a:rPr lang="en-US" altLang="en-US" sz="2000" dirty="0"/>
            </a:br>
            <a:endParaRPr lang="en-US" altLang="en-US" sz="2000" dirty="0"/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HEADSET </a:t>
            </a:r>
            <a:r>
              <a:rPr lang="en-US" altLang="en-US" dirty="0"/>
              <a:t>– Built-in headset port (back of phone) – Headset </a:t>
            </a:r>
            <a:r>
              <a:rPr lang="en-US" altLang="en-US" dirty="0" smtClean="0"/>
              <a:t>Button  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MUTE</a:t>
            </a:r>
            <a:r>
              <a:rPr lang="en-US" altLang="en-US" dirty="0"/>
              <a:t> - Only “mutes” your side of call (you can still hear caller)</a:t>
            </a:r>
            <a:r>
              <a:rPr lang="ar-SA" altLang="en-US" dirty="0" smtClean="0">
                <a:cs typeface="Arial" charset="0"/>
              </a:rPr>
              <a:t>‏</a:t>
            </a:r>
            <a:r>
              <a:rPr lang="en-US" altLang="en-US" dirty="0" smtClean="0">
                <a:cs typeface="Arial" charset="0"/>
              </a:rPr>
              <a:t>  </a:t>
            </a:r>
            <a:endParaRPr lang="en-US" altLang="en-US" dirty="0">
              <a:cs typeface="Arial" charset="0"/>
            </a:endParaRPr>
          </a:p>
          <a:p>
            <a:pPr marL="2857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endParaRPr lang="en-US" altLang="en-US" dirty="0">
              <a:cs typeface="Arial" charset="0"/>
            </a:endParaRP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SPEAKER – </a:t>
            </a:r>
            <a:r>
              <a:rPr lang="en-US" altLang="en-US" dirty="0"/>
              <a:t>Toggles speakerphone on/off 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endParaRPr lang="en-US" altLang="en-US" b="1" dirty="0" smtClean="0"/>
          </a:p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b="1" dirty="0" smtClean="0"/>
              <a:t>Note</a:t>
            </a:r>
            <a:r>
              <a:rPr lang="en-US" altLang="en-US" b="1" dirty="0"/>
              <a:t>: </a:t>
            </a:r>
            <a:r>
              <a:rPr lang="en-US" altLang="en-US" dirty="0"/>
              <a:t>When Speaker </a:t>
            </a:r>
            <a:r>
              <a:rPr lang="en-US" altLang="en-US" dirty="0" smtClean="0"/>
              <a:t>&amp; </a:t>
            </a:r>
            <a:r>
              <a:rPr lang="en-US" altLang="en-US" dirty="0"/>
              <a:t>Mute are on the buttons light up</a:t>
            </a:r>
          </a:p>
        </p:txBody>
      </p:sp>
      <p:pic>
        <p:nvPicPr>
          <p:cNvPr id="6" name="Picture 3" descr="http://www.cisco.com/c/dam/en/us/td/i/300001-400000/380001-390000/380001-381000/380634.tif/_jcr_content/renditions/380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16" y="150648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cisco.com/c/dam/en/us/td/i/300001-400000/380001-390000/381001-382000/381338.tif/_jcr_content/renditions/381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2357764"/>
            <a:ext cx="849171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ww.cisco.com/c/dam/en/us/td/i/300001-400000/380001-390000/381001-382000/381337.tif/_jcr_content/renditions/381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89" y="2344620"/>
            <a:ext cx="914400" cy="43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isco.com/c/dam/en/us/td/i/300001-400000/370001-380000/371001-372000/371854.tif/_jcr_content/renditions/3718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34" y="2709193"/>
            <a:ext cx="144505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isco.com/c/dam/en/us/td/i/300001-400000/380001-390000/381001-382000/381334.tif/_jcr_content/renditions/3813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58" y="3998958"/>
            <a:ext cx="906462" cy="44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www.cisco.com/c/dam/en/us/td/i/300001-400000/380001-390000/381001-382000/381335.tif/_jcr_content/renditions/3813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06" y="4567002"/>
            <a:ext cx="944563" cy="42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http://www.cisco.com/c/dam/en/us/td/i/300001-400000/380001-390000/381001-382000/381333.tif/_jcr_content/renditions/38133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44" y="5226423"/>
            <a:ext cx="906462" cy="47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5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2027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>
                <a:solidFill>
                  <a:schemeClr val="accent5"/>
                </a:solidFill>
              </a:rPr>
              <a:t>Additional Phone Buttons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09599"/>
            <a:ext cx="8731624" cy="597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</a:pPr>
            <a:endParaRPr lang="en-US" altLang="en-US" sz="2400" b="1" dirty="0" smtClean="0"/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400" b="1" dirty="0" smtClean="0"/>
              <a:t>Hold/Resume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– </a:t>
            </a:r>
            <a:r>
              <a:rPr lang="en-US" altLang="en-US" sz="2200" dirty="0"/>
              <a:t>Places active call on hold – Resumes a held </a:t>
            </a:r>
            <a:r>
              <a:rPr lang="en-US" altLang="en-US" sz="2200" dirty="0" smtClean="0"/>
              <a:t>call</a:t>
            </a:r>
            <a:endParaRPr lang="en-US" altLang="en-US" sz="2000" b="1" dirty="0"/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400" b="1" dirty="0"/>
              <a:t>Programmable Feature </a:t>
            </a:r>
            <a:r>
              <a:rPr lang="en-US" altLang="en-US" sz="2400" b="1" dirty="0" smtClean="0"/>
              <a:t>Button 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400" b="1" dirty="0" smtClean="0"/>
              <a:t>    </a:t>
            </a:r>
            <a:r>
              <a:rPr lang="en-US" altLang="en-US" dirty="0" smtClean="0"/>
              <a:t>Lines appearances, Speed Dials, Busy Lamp Fields, Call Pickups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dirty="0" smtClean="0"/>
              <a:t>     Color </a:t>
            </a:r>
            <a:r>
              <a:rPr lang="en-US" altLang="en-US" dirty="0"/>
              <a:t>Indicators - Green/Steady - Active Call- Green/Flashing - Call on Hold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dirty="0"/>
              <a:t>     </a:t>
            </a:r>
            <a:r>
              <a:rPr lang="en-US" altLang="en-US" dirty="0" smtClean="0"/>
              <a:t>Red/Steady </a:t>
            </a:r>
            <a:r>
              <a:rPr lang="en-US" altLang="en-US" dirty="0"/>
              <a:t>– Line in use – Red/Flashing – Remote Line on Hold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b="1" dirty="0"/>
              <a:t>    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Amber/Steady </a:t>
            </a:r>
            <a:r>
              <a:rPr lang="en-US" altLang="en-US" dirty="0"/>
              <a:t>- DND active or logged in Hunt Group – Amber/Flashing - Incoming </a:t>
            </a:r>
            <a:r>
              <a:rPr lang="en-US" altLang="en-US" dirty="0" smtClean="0"/>
              <a:t>Call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endParaRPr lang="en-US" altLang="en-US" dirty="0"/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000" b="1" dirty="0" smtClean="0"/>
              <a:t>Conference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– Use to Create a conference </a:t>
            </a:r>
            <a:r>
              <a:rPr lang="en-US" altLang="en-US" sz="2000" dirty="0" smtClean="0"/>
              <a:t>call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000" dirty="0" smtClean="0"/>
              <a:t>  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b="1" dirty="0"/>
              <a:t>Transfer - </a:t>
            </a:r>
            <a:r>
              <a:rPr lang="en-US" altLang="en-US" sz="2400" dirty="0"/>
              <a:t> Use to transfer a call</a:t>
            </a:r>
            <a:endParaRPr lang="en-US" altLang="en-US" sz="2400" dirty="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altLang="en-US" sz="2400" b="1" dirty="0" smtClean="0"/>
              <a:t>Release </a:t>
            </a:r>
            <a:r>
              <a:rPr lang="en-US" altLang="en-US" sz="2400" b="1" dirty="0"/>
              <a:t>Button </a:t>
            </a:r>
            <a:r>
              <a:rPr lang="en-US" altLang="en-US" sz="2000" b="1" dirty="0"/>
              <a:t>– </a:t>
            </a:r>
            <a:r>
              <a:rPr lang="en-US" altLang="en-US" sz="2400" dirty="0"/>
              <a:t>Ends a connected call or </a:t>
            </a:r>
            <a:r>
              <a:rPr lang="en-US" altLang="en-US" sz="2400" dirty="0" smtClean="0"/>
              <a:t>session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b="1" dirty="0" smtClean="0"/>
              <a:t>              </a:t>
            </a:r>
            <a:endParaRPr lang="en-US" altLang="en-US" sz="24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b="1" dirty="0" smtClean="0"/>
              <a:t>Back </a:t>
            </a:r>
            <a:r>
              <a:rPr lang="en-US" altLang="en-US" sz="2400" b="1" dirty="0"/>
              <a:t>Button – </a:t>
            </a:r>
            <a:r>
              <a:rPr lang="en-US" altLang="en-US" sz="2400" dirty="0"/>
              <a:t>Returns to previous screen or </a:t>
            </a:r>
            <a:r>
              <a:rPr lang="en-US" altLang="en-US" sz="2400" dirty="0" smtClean="0"/>
              <a:t>menu</a:t>
            </a:r>
            <a:endParaRPr lang="en-US" altLang="en-US" sz="2400" b="1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400" b="1" dirty="0" smtClean="0"/>
              <a:t>Softkey  </a:t>
            </a:r>
            <a:r>
              <a:rPr lang="en-US" altLang="en-US" sz="2000" b="1" dirty="0"/>
              <a:t>- </a:t>
            </a:r>
            <a:r>
              <a:rPr lang="en-US" altLang="en-US" sz="2200" dirty="0"/>
              <a:t>Enabled </a:t>
            </a:r>
            <a:r>
              <a:rPr lang="en-US" altLang="en-US" sz="2200" dirty="0" err="1"/>
              <a:t>SoftKey</a:t>
            </a:r>
            <a:r>
              <a:rPr lang="en-US" altLang="en-US" sz="2200" dirty="0"/>
              <a:t> options shows up as icons on </a:t>
            </a:r>
            <a:r>
              <a:rPr lang="en-US" altLang="en-US" sz="2200" dirty="0" smtClean="0"/>
              <a:t>screen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2200" dirty="0"/>
              <a:t> </a:t>
            </a:r>
            <a:r>
              <a:rPr lang="en-US" altLang="en-US" sz="2200" dirty="0" smtClean="0"/>
              <a:t>                 </a:t>
            </a:r>
            <a:endParaRPr lang="en-US" altLang="en-US" sz="2200" dirty="0"/>
          </a:p>
        </p:txBody>
      </p:sp>
      <p:pic>
        <p:nvPicPr>
          <p:cNvPr id="13" name="Picture 6" descr="http://www.cisco.com/c/dam/en/us/td/i/300001-400000/380001-390000/381001-382000/381331.tif/_jcr_content/renditions/381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700" y="3389329"/>
            <a:ext cx="872691" cy="41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2" y="1410712"/>
            <a:ext cx="762000" cy="34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http://www.cisco.com/c/dam/en/us/td/i/300001-400000/380001-390000/381001-382000/381330.tif/_jcr_content/renditions/381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22" y="1005612"/>
            <a:ext cx="797322" cy="4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http://www.cisco.com/c/dam/en/us/td/i/300001-400000/380001-390000/381001-382000/381332.tif/_jcr_content/renditions/3813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62" y="4092432"/>
            <a:ext cx="871537" cy="4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www.cisco.com/c/dam/en/us/td/i/300001-400000/370001-380000/371001-372000/371847.tif/_jcr_content/renditions/37184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62" y="4537040"/>
            <a:ext cx="808038" cy="389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ttp://www.cisco.com/c/dam/en/us/td/i/300001-400000/370001-380000/371001-372000/371843.tif/_jcr_content/renditions/371843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068" y="5282297"/>
            <a:ext cx="77836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56" y="5738708"/>
            <a:ext cx="670150" cy="3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7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224" y="233082"/>
            <a:ext cx="75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000" b="1" dirty="0">
                <a:solidFill>
                  <a:srgbClr val="333399"/>
                </a:solidFill>
              </a:rPr>
              <a:t>Feature Keys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118" y="1667435"/>
            <a:ext cx="8355105" cy="38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defRPr/>
            </a:pPr>
            <a:endParaRPr lang="en-US" altLang="en-US" sz="2000" b="1" dirty="0" smtClean="0"/>
          </a:p>
          <a:p>
            <a:pPr marL="342900" indent="-34290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 smtClean="0"/>
              <a:t>Messages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– </a:t>
            </a:r>
            <a:r>
              <a:rPr lang="en-US" altLang="en-US" dirty="0"/>
              <a:t>Direct access to voice mail  </a:t>
            </a:r>
          </a:p>
          <a:p>
            <a:pPr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dirty="0"/>
              <a:t>         </a:t>
            </a:r>
            <a:br>
              <a:rPr lang="en-US" altLang="en-US" dirty="0"/>
            </a:br>
            <a:endParaRPr lang="en-US" altLang="en-US" dirty="0"/>
          </a:p>
          <a:p>
            <a:pPr marL="342900" indent="-34290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/>
              <a:t>Contacts </a:t>
            </a:r>
            <a:r>
              <a:rPr lang="en-US" altLang="en-US" sz="2400" dirty="0"/>
              <a:t> – </a:t>
            </a:r>
            <a:r>
              <a:rPr lang="en-US" altLang="en-US" dirty="0"/>
              <a:t>Opens/Closes the Directories/Contacts Menu   </a:t>
            </a:r>
          </a:p>
          <a:p>
            <a:pPr>
              <a:lnSpc>
                <a:spcPct val="80000"/>
              </a:lnSpc>
              <a:spcBef>
                <a:spcPts val="450"/>
              </a:spcBef>
              <a:defRPr/>
            </a:pPr>
            <a:endParaRPr lang="en-US" altLang="en-US" dirty="0"/>
          </a:p>
          <a:p>
            <a:pPr lvl="2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v"/>
              <a:defRPr/>
            </a:pPr>
            <a:r>
              <a:rPr lang="en-US" altLang="en-US" dirty="0" smtClean="0"/>
              <a:t>    IPhone </a:t>
            </a:r>
            <a:r>
              <a:rPr lang="en-US" altLang="en-US" dirty="0"/>
              <a:t>Directory – Directory consists of UF users of Cisco Phones  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dirty="0"/>
              <a:t>                               who have Unity Voicemail 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endParaRPr lang="en-US" altLang="en-US" dirty="0"/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b="1" i="1" dirty="0"/>
              <a:t>       NOTE</a:t>
            </a:r>
            <a:r>
              <a:rPr lang="en-US" altLang="en-US" dirty="0"/>
              <a:t>:  Calls can be placed/redialed from directories menu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endParaRPr lang="en-US" altLang="en-US" dirty="0"/>
          </a:p>
          <a:p>
            <a:pPr lvl="2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v"/>
              <a:defRPr/>
            </a:pPr>
            <a:r>
              <a:rPr lang="en-US" altLang="en-US" dirty="0" smtClean="0"/>
              <a:t>    Personal </a:t>
            </a:r>
            <a:r>
              <a:rPr lang="en-US" altLang="en-US" dirty="0"/>
              <a:t>Directory – Directory consists of entries created in a Personal 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dirty="0"/>
              <a:t>                                 Address Book to create Fast Dials</a:t>
            </a:r>
          </a:p>
        </p:txBody>
      </p:sp>
      <p:pic>
        <p:nvPicPr>
          <p:cNvPr id="4" name="Picture 9" descr="http://www.cisco.com/c/dam/en/us/td/i/300001-400000/380001-390000/381001-382000/381336.tif/_jcr_content/renditions/381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06" y="1927412"/>
            <a:ext cx="1004888" cy="42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cisco.com/c/dam/en/us/td/i/300001-400000/380001-390000/381001-382000/381338.tif/_jcr_content/renditions/381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65" y="2770093"/>
            <a:ext cx="1004888" cy="47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0612" y="0"/>
            <a:ext cx="7655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000" b="1" dirty="0">
                <a:solidFill>
                  <a:srgbClr val="333399"/>
                </a:solidFill>
              </a:rPr>
              <a:t>Feature Keys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754" y="510988"/>
            <a:ext cx="8516470" cy="5644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defRPr/>
            </a:pPr>
            <a:endParaRPr lang="en-US" altLang="en-US" sz="2000" b="1" dirty="0" smtClean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en-US" altLang="en-US" sz="2000" b="1" dirty="0"/>
              <a:t>Applications – </a:t>
            </a:r>
            <a:r>
              <a:rPr lang="en-US" altLang="en-US" dirty="0"/>
              <a:t>Opens/closes Applications Menu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altLang="en-US" dirty="0" smtClean="0"/>
              <a:t>                                   Allows </a:t>
            </a:r>
            <a:r>
              <a:rPr lang="en-US" altLang="en-US" dirty="0"/>
              <a:t>access to the following: 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endParaRPr lang="en-US" altLang="en-US" dirty="0"/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Recents (</a:t>
            </a:r>
            <a:r>
              <a:rPr lang="en-US" altLang="en-US" sz="1600" dirty="0"/>
              <a:t>Call History</a:t>
            </a:r>
            <a:r>
              <a:rPr lang="en-US" altLang="en-US" dirty="0"/>
              <a:t>) – Received Calls          Placed Calls         </a:t>
            </a:r>
            <a:r>
              <a:rPr lang="en-US" altLang="en-US" dirty="0" smtClean="0"/>
              <a:t>  Missed </a:t>
            </a:r>
            <a:r>
              <a:rPr lang="en-US" altLang="en-US" dirty="0"/>
              <a:t>Calls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dirty="0"/>
              <a:t>         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Settings-</a:t>
            </a:r>
            <a:r>
              <a:rPr lang="en-US" altLang="en-US" sz="2200" dirty="0"/>
              <a:t> </a:t>
            </a:r>
            <a:r>
              <a:rPr lang="en-US" altLang="en-US" dirty="0"/>
              <a:t>Allows you to set personal preferences for your phone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i="1" dirty="0"/>
              <a:t>1.  Wallpaper</a:t>
            </a:r>
            <a:r>
              <a:rPr lang="en-US" altLang="en-US" sz="1600" dirty="0"/>
              <a:t> - Set or change Wallpaper (background for phone display)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2</a:t>
            </a:r>
            <a:r>
              <a:rPr lang="en-US" altLang="en-US" sz="1600" dirty="0"/>
              <a:t>.  </a:t>
            </a:r>
            <a:r>
              <a:rPr lang="en-US" altLang="en-US" sz="1600" b="1" i="1" dirty="0"/>
              <a:t>Ringtone</a:t>
            </a:r>
            <a:r>
              <a:rPr lang="en-US" altLang="en-US" sz="1600" dirty="0"/>
              <a:t> - Set or change Ringtone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3</a:t>
            </a:r>
            <a:r>
              <a:rPr lang="en-US" altLang="en-US" sz="1600" dirty="0"/>
              <a:t>.  </a:t>
            </a:r>
            <a:r>
              <a:rPr lang="en-US" altLang="en-US" sz="1600" b="1" i="1" dirty="0"/>
              <a:t>Brightness </a:t>
            </a:r>
            <a:r>
              <a:rPr lang="en-US" altLang="en-US" sz="1600" dirty="0"/>
              <a:t>- Set or change Brightness on display (darken/lighten)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4.  </a:t>
            </a:r>
            <a:r>
              <a:rPr lang="en-US" altLang="en-US" sz="1600" b="1" i="1" dirty="0"/>
              <a:t>Font Size </a:t>
            </a:r>
            <a:r>
              <a:rPr lang="en-US" altLang="en-US" sz="1600" dirty="0"/>
              <a:t>- Set or change Font Size on phone display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5.  </a:t>
            </a:r>
            <a:r>
              <a:rPr lang="en-US" altLang="en-US" sz="1600" b="1" i="1" dirty="0"/>
              <a:t>Phone Name </a:t>
            </a:r>
            <a:r>
              <a:rPr lang="en-US" altLang="en-US" sz="1600" dirty="0"/>
              <a:t>– Displays model number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6.  </a:t>
            </a:r>
            <a:r>
              <a:rPr lang="en-US" altLang="en-US" sz="1600" b="1" i="1" dirty="0"/>
              <a:t>Call Notification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7.  </a:t>
            </a:r>
            <a:r>
              <a:rPr lang="en-US" altLang="en-US" sz="1600" b="1" i="1" dirty="0"/>
              <a:t>Headset Sidetone </a:t>
            </a:r>
            <a:r>
              <a:rPr lang="en-US" altLang="en-US" sz="1600" dirty="0"/>
              <a:t>- Adjust volume of headset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altLang="en-US" sz="1600" b="1" dirty="0"/>
              <a:t>8.  </a:t>
            </a:r>
            <a:r>
              <a:rPr lang="en-US" altLang="en-US" sz="1600" b="1" i="1" dirty="0"/>
              <a:t>Merge Alert</a:t>
            </a:r>
            <a:r>
              <a:rPr lang="en-US" altLang="en-US" sz="1600" dirty="0"/>
              <a:t>  </a:t>
            </a:r>
            <a:endParaRPr lang="en-US" altLang="en-US" dirty="0"/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Bluetooth</a:t>
            </a:r>
            <a:endParaRPr lang="en-US" altLang="en-US" dirty="0"/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Accessories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Running Applications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Admin Settings</a:t>
            </a:r>
          </a:p>
          <a:p>
            <a:pPr marL="742950" lvl="1" indent="-28575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Phone Information</a:t>
            </a:r>
          </a:p>
        </p:txBody>
      </p:sp>
      <p:pic>
        <p:nvPicPr>
          <p:cNvPr id="6" name="Picture 29" descr="C:\Users\rpepin\Desktop\New folder\Callmissedi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654" y="1612526"/>
            <a:ext cx="69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C:\Users\rpepin\Desktop\New folder\Callplaced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97" y="1549771"/>
            <a:ext cx="420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C:\Users\rpepin\Desktop\New folder\Callreceived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9" y="1639514"/>
            <a:ext cx="42068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ttp://www.cisco.com/c/dam/en/us/td/i/300001-400000/380001-390000/381001-382000/381337.tif/_jcr_content/renditions/3813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47" y="905434"/>
            <a:ext cx="1023937" cy="42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7153" y="161365"/>
            <a:ext cx="7530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>
                <a:solidFill>
                  <a:srgbClr val="333399"/>
                </a:solidFill>
              </a:rPr>
              <a:t>Soft Keys</a:t>
            </a:r>
            <a:endParaRPr lang="en-US" altLang="en-US" sz="4400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98894"/>
            <a:ext cx="8583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2000" b="1" dirty="0"/>
              <a:t>Four soft keys</a:t>
            </a:r>
            <a:r>
              <a:rPr lang="en-US" altLang="en-US" sz="2000" dirty="0"/>
              <a:t> that guide users through call features &amp; </a:t>
            </a:r>
            <a:r>
              <a:rPr lang="en-US" altLang="en-US" sz="2000" dirty="0" smtClean="0"/>
              <a:t>functions</a:t>
            </a:r>
            <a:endParaRPr lang="en-US" altLang="en-US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On </a:t>
            </a:r>
            <a:r>
              <a:rPr lang="en-US" altLang="en-US" sz="2000" dirty="0"/>
              <a:t>screen display changes based on operation you are doing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Soft Keys configuration may differ depending on what is programmed on user’s phone</a:t>
            </a:r>
          </a:p>
        </p:txBody>
      </p:sp>
      <p:pic>
        <p:nvPicPr>
          <p:cNvPr id="10" name="irc_mi" descr="https://ciscocollab.files.wordpress.com/2015/05/img_145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6" y="787943"/>
            <a:ext cx="8175676" cy="35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2043953" y="3712045"/>
            <a:ext cx="823913" cy="304800"/>
          </a:xfrm>
          <a:prstGeom prst="rightArrow">
            <a:avLst>
              <a:gd name="adj1" fmla="val 50000"/>
              <a:gd name="adj2" fmla="val 67578"/>
            </a:avLst>
          </a:prstGeom>
          <a:solidFill>
            <a:srgbClr val="00E4A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"/>
              <a:defRPr sz="32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ts val="700"/>
              </a:spcBef>
              <a:buClr>
                <a:srgbClr val="FF0000"/>
              </a:buClr>
              <a:buSzPct val="55000"/>
              <a:buFont typeface="Wingdings" panose="05000000000000000000" pitchFamily="2" charset="2"/>
              <a:buChar char=""/>
              <a:defRPr sz="28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ts val="600"/>
              </a:spcBef>
              <a:buClr>
                <a:srgbClr val="3333CC"/>
              </a:buClr>
              <a:buSzPct val="50000"/>
              <a:buFont typeface="Wingdings" panose="05000000000000000000" pitchFamily="2" charset="2"/>
              <a:buChar char=""/>
              <a:defRPr sz="24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ts val="500"/>
              </a:spcBef>
              <a:buClr>
                <a:srgbClr val="FFCF01"/>
              </a:buClr>
              <a:buSzPct val="55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ts val="500"/>
              </a:spcBef>
              <a:buClr>
                <a:srgbClr val="FFCF01"/>
              </a:buClr>
              <a:buSzPct val="50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0000"/>
              <a:buFont typeface="Wingdings" panose="05000000000000000000" pitchFamily="2" charset="2"/>
              <a:buChar char=""/>
              <a:defRPr sz="2000">
                <a:solidFill>
                  <a:srgbClr val="000000"/>
                </a:solidFill>
                <a:latin typeface="Tahoma" panose="020B0604030504040204" pitchFamily="34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ahoma" panose="020B0604030504040204" pitchFamily="34" charset="0"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2752" y="143435"/>
            <a:ext cx="857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</a:rPr>
              <a:t>On Hook – Soft keys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365" y="1030940"/>
            <a:ext cx="8265459" cy="460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000" b="1" dirty="0" smtClean="0"/>
              <a:t>                                            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altLang="en-US" sz="2000" b="1" dirty="0" smtClean="0"/>
              <a:t>           Redial		New Call	  Forward All	      Blank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en-US" sz="2400" b="1" dirty="0"/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en-US" b="1" dirty="0"/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Redial– Dials the last number dialed from phone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endParaRPr lang="en-US" altLang="en-US" b="1" dirty="0"/>
          </a:p>
          <a:p>
            <a:pPr marL="742950" lvl="1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/>
              <a:t> New </a:t>
            </a:r>
            <a:r>
              <a:rPr lang="en-US" altLang="en-US" b="1" dirty="0"/>
              <a:t>Call – Press to get dial tone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endParaRPr lang="en-US" altLang="en-US" b="1" dirty="0"/>
          </a:p>
          <a:p>
            <a:pPr marL="742950" lvl="1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 smtClean="0"/>
              <a:t> Forward </a:t>
            </a:r>
            <a:r>
              <a:rPr lang="en-US" altLang="en-US" b="1" dirty="0"/>
              <a:t>All – Use to forward your line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altLang="en-US" dirty="0"/>
              <a:t>With phone on hook: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altLang="en-US" dirty="0"/>
              <a:t>Press key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altLang="en-US" dirty="0"/>
              <a:t>Dial number to which you want phone forwarded (display will show </a:t>
            </a:r>
            <a:r>
              <a:rPr lang="en-US" altLang="en-US" i="1" dirty="0"/>
              <a:t>‘To XXXXX’</a:t>
            </a:r>
            <a:r>
              <a:rPr lang="en-US" altLang="en-US" dirty="0"/>
              <a:t>) 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defRPr/>
            </a:pPr>
            <a:r>
              <a:rPr lang="en-US" altLang="en-US" dirty="0"/>
              <a:t>To remove, press </a:t>
            </a:r>
            <a:r>
              <a:rPr lang="en-US" altLang="en-US" b="1" dirty="0"/>
              <a:t>Forward Off </a:t>
            </a:r>
            <a:r>
              <a:rPr lang="en-US" altLang="en-US" dirty="0"/>
              <a:t>once</a:t>
            </a:r>
            <a:endParaRPr lang="en-US" dirty="0"/>
          </a:p>
        </p:txBody>
      </p:sp>
      <p:pic>
        <p:nvPicPr>
          <p:cNvPr id="5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7" y="1754703"/>
            <a:ext cx="12192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48" y="1754703"/>
            <a:ext cx="12192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8" y="1754703"/>
            <a:ext cx="12192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94" y="1754703"/>
            <a:ext cx="12192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52" y="1650113"/>
            <a:ext cx="8731623" cy="431197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 smtClean="0"/>
              <a:t>  Redial</a:t>
            </a:r>
            <a:r>
              <a:rPr lang="en-US" sz="1800" dirty="0"/>
              <a:t>	</a:t>
            </a:r>
            <a:r>
              <a:rPr lang="en-US" sz="1800" dirty="0" smtClean="0"/>
              <a:t>            Cancel          </a:t>
            </a:r>
            <a:r>
              <a:rPr lang="en-US" sz="1800" dirty="0"/>
              <a:t>	</a:t>
            </a:r>
            <a:r>
              <a:rPr lang="en-US" sz="1800" dirty="0" smtClean="0"/>
              <a:t>Forward All       … </a:t>
            </a:r>
            <a:r>
              <a:rPr lang="en-US" sz="1800" dirty="0"/>
              <a:t>(more) </a:t>
            </a:r>
            <a:r>
              <a:rPr lang="en-US" sz="1600" dirty="0" smtClean="0"/>
              <a:t>(</a:t>
            </a:r>
            <a:r>
              <a:rPr lang="en-US" sz="1400" dirty="0"/>
              <a:t>Goes to 2</a:t>
            </a:r>
            <a:r>
              <a:rPr lang="en-US" sz="1400" baseline="30000" dirty="0"/>
              <a:t>nd</a:t>
            </a:r>
            <a:r>
              <a:rPr lang="en-US" sz="1400" dirty="0"/>
              <a:t> Screen</a:t>
            </a:r>
            <a:r>
              <a:rPr lang="en-US" sz="1400" dirty="0" smtClean="0"/>
              <a:t>)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SECOND SCREEN</a:t>
            </a:r>
          </a:p>
          <a:p>
            <a:pPr>
              <a:spcBef>
                <a:spcPts val="500"/>
              </a:spcBef>
              <a:buNone/>
              <a:defRPr/>
            </a:pPr>
            <a:r>
              <a:rPr lang="en-US" altLang="en-US" sz="1800" dirty="0" smtClean="0"/>
              <a:t>  </a:t>
            </a:r>
          </a:p>
          <a:p>
            <a:pPr>
              <a:spcBef>
                <a:spcPts val="500"/>
              </a:spcBef>
              <a:buNone/>
              <a:defRPr/>
            </a:pPr>
            <a:r>
              <a:rPr lang="en-US" altLang="en-US" sz="1800" dirty="0" smtClean="0"/>
              <a:t>  Pick Up      Group Pick Up      Meet Me        </a:t>
            </a:r>
            <a:r>
              <a:rPr lang="en-US" sz="1800" dirty="0" smtClean="0"/>
              <a:t>… </a:t>
            </a:r>
            <a:r>
              <a:rPr lang="en-US" sz="1800" dirty="0"/>
              <a:t>(more) </a:t>
            </a:r>
            <a:r>
              <a:rPr lang="en-US" sz="1400" dirty="0" smtClean="0"/>
              <a:t>(</a:t>
            </a:r>
            <a:r>
              <a:rPr lang="en-US" sz="1400" dirty="0"/>
              <a:t>Goes to 1st Screen)</a:t>
            </a:r>
          </a:p>
          <a:p>
            <a:pPr>
              <a:spcBef>
                <a:spcPts val="500"/>
              </a:spcBef>
              <a:buNone/>
              <a:defRPr/>
            </a:pPr>
            <a:endParaRPr lang="en-US" altLang="en-US" sz="1400" dirty="0"/>
          </a:p>
          <a:p>
            <a:pPr marL="0" indent="0">
              <a:buNone/>
              <a:defRPr/>
            </a:pPr>
            <a:r>
              <a:rPr lang="en-US" sz="1800" dirty="0"/>
              <a:t>    </a:t>
            </a:r>
            <a:endParaRPr lang="en-US" sz="1800" dirty="0" smtClean="0"/>
          </a:p>
          <a:p>
            <a:pPr>
              <a:defRPr/>
            </a:pPr>
            <a:endParaRPr lang="en-US" sz="1800" b="1" dirty="0" smtClean="0"/>
          </a:p>
          <a:p>
            <a:pPr>
              <a:defRPr/>
            </a:pPr>
            <a:r>
              <a:rPr lang="en-US" sz="1800" b="1" dirty="0" smtClean="0"/>
              <a:t>Note</a:t>
            </a:r>
            <a:r>
              <a:rPr lang="en-US" sz="1800" dirty="0" smtClean="0"/>
              <a:t>  </a:t>
            </a:r>
            <a:r>
              <a:rPr lang="en-US" sz="1800" dirty="0"/>
              <a:t>… (more) - (on 2nd screen takes you to </a:t>
            </a:r>
            <a:r>
              <a:rPr lang="en-US" sz="1800" b="1" dirty="0"/>
              <a:t>ABC</a:t>
            </a:r>
            <a:r>
              <a:rPr lang="en-US" sz="1800" dirty="0"/>
              <a:t> – Call History </a:t>
            </a:r>
            <a:endParaRPr lang="en-US" sz="1800" dirty="0" smtClean="0"/>
          </a:p>
          <a:p>
            <a:pPr marL="0" indent="0">
              <a:buNone/>
              <a:defRPr/>
            </a:pPr>
            <a:r>
              <a:rPr lang="en-US" sz="1800" dirty="0" smtClean="0"/>
              <a:t>If </a:t>
            </a:r>
            <a:r>
              <a:rPr lang="en-US" sz="1800" dirty="0"/>
              <a:t>you Toggle through history </a:t>
            </a:r>
            <a:r>
              <a:rPr lang="en-US" sz="1800" dirty="0" smtClean="0"/>
              <a:t>Softkeys </a:t>
            </a:r>
            <a:r>
              <a:rPr lang="en-US" sz="1800" dirty="0"/>
              <a:t>change to </a:t>
            </a:r>
            <a:r>
              <a:rPr lang="en-US" sz="1800" b="1" dirty="0"/>
              <a:t>Cancel &amp; Call</a:t>
            </a:r>
            <a:r>
              <a:rPr lang="en-US" sz="1800" dirty="0"/>
              <a:t>)‏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2753" y="71718"/>
            <a:ext cx="8262097" cy="72520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Off Hook- Softkeys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6188" y="995081"/>
            <a:ext cx="8181415" cy="4568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smtClean="0">
                <a:solidFill>
                  <a:schemeClr val="accent5"/>
                </a:solidFill>
              </a:rPr>
              <a:t>FIRST </a:t>
            </a:r>
            <a:r>
              <a:rPr lang="en-US" sz="3600" b="1" dirty="0">
                <a:solidFill>
                  <a:schemeClr val="accent5"/>
                </a:solidFill>
              </a:rPr>
              <a:t>SCREEN</a:t>
            </a:r>
          </a:p>
        </p:txBody>
      </p:sp>
      <p:pic>
        <p:nvPicPr>
          <p:cNvPr id="5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2120483"/>
            <a:ext cx="1014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69" y="2134350"/>
            <a:ext cx="9596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661" y="2076545"/>
            <a:ext cx="10138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05" y="2076545"/>
            <a:ext cx="10410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7" y="3962452"/>
            <a:ext cx="9386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06" y="3990186"/>
            <a:ext cx="10130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52" y="3962452"/>
            <a:ext cx="10201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01" y="3998032"/>
            <a:ext cx="9988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3648075"/>
            <a:ext cx="9036424" cy="2579688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dirty="0"/>
              <a:t>10 Button </a:t>
            </a:r>
            <a:r>
              <a:rPr lang="en-US" altLang="en-US" sz="2400" dirty="0" smtClean="0"/>
              <a:t>Phone with USB ports</a:t>
            </a:r>
            <a:endParaRPr lang="en-US" altLang="en-US" sz="2400" dirty="0"/>
          </a:p>
          <a:p>
            <a:pPr>
              <a:spcBef>
                <a:spcPts val="700"/>
              </a:spcBef>
            </a:pPr>
            <a:r>
              <a:rPr lang="en-US" altLang="en-US" sz="2400" dirty="0" smtClean="0"/>
              <a:t>Only 5 buttons are Programmable - may </a:t>
            </a:r>
            <a:r>
              <a:rPr lang="en-US" altLang="en-US" sz="2400" dirty="0"/>
              <a:t>be configured as combination of Lines, Speed Dials, </a:t>
            </a:r>
            <a:r>
              <a:rPr lang="en-US" altLang="en-US" sz="2400" dirty="0" smtClean="0"/>
              <a:t>Busy </a:t>
            </a:r>
            <a:r>
              <a:rPr lang="en-US" altLang="en-US" sz="2400" dirty="0"/>
              <a:t>LampFields or Call Pickups </a:t>
            </a:r>
          </a:p>
          <a:p>
            <a:r>
              <a:rPr lang="en-US" altLang="en-US" sz="2400" dirty="0"/>
              <a:t>Up to 5 lines</a:t>
            </a:r>
          </a:p>
          <a:p>
            <a:r>
              <a:rPr lang="en-US" altLang="en-US" sz="2400" dirty="0"/>
              <a:t>Remaining 5 buttons are used as session </a:t>
            </a:r>
            <a:r>
              <a:rPr lang="en-US" altLang="en-US" sz="2400" dirty="0" smtClean="0"/>
              <a:t>buttons</a:t>
            </a:r>
          </a:p>
          <a:p>
            <a:r>
              <a:rPr lang="en-US" sz="2400" dirty="0" smtClean="0"/>
              <a:t>Models 8845 &amp; 8865 are equipped with camera on top of phone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8677275" cy="7969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en-US" sz="4000" dirty="0">
                <a:solidFill>
                  <a:srgbClr val="333399"/>
                </a:solidFill>
              </a:rPr>
              <a:t>Cisco </a:t>
            </a:r>
            <a:r>
              <a:rPr lang="en-US" altLang="en-US" sz="4000" dirty="0" smtClean="0">
                <a:solidFill>
                  <a:srgbClr val="333399"/>
                </a:solidFill>
              </a:rPr>
              <a:t>8811, 8845</a:t>
            </a:r>
            <a:r>
              <a:rPr lang="en-US" altLang="en-US" sz="4000" dirty="0">
                <a:solidFill>
                  <a:srgbClr val="333399"/>
                </a:solidFill>
              </a:rPr>
              <a:t>, 8851, 8861, 8865</a:t>
            </a:r>
            <a:endParaRPr lang="en-US" sz="4000" dirty="0"/>
          </a:p>
        </p:txBody>
      </p:sp>
      <p:pic>
        <p:nvPicPr>
          <p:cNvPr id="6" name="irc_mi" descr="http://ecx.images-amazon.com/images/I/41DA5WpnQ0L._SY355_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576"/>
            <a:ext cx="2855958" cy="322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www.cisco.com/web/JP/product/hs/iptel/ipp8800/prodlit/images/datasheet-c78-731668_0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1" y="616697"/>
            <a:ext cx="2686050" cy="273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.ytimg.com/vi/MpSXl8IDM64/maxresdefault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7" y="796925"/>
            <a:ext cx="3232150" cy="2615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6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52015"/>
            <a:ext cx="8794376" cy="4410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1800" dirty="0" smtClean="0"/>
              <a:t>    Hold</a:t>
            </a:r>
            <a:r>
              <a:rPr lang="en-US" sz="1800" dirty="0"/>
              <a:t>	</a:t>
            </a:r>
            <a:r>
              <a:rPr lang="en-US" sz="1800" dirty="0" smtClean="0"/>
              <a:t>           End </a:t>
            </a:r>
            <a:r>
              <a:rPr lang="en-US" sz="1800" dirty="0"/>
              <a:t>Call	</a:t>
            </a:r>
            <a:r>
              <a:rPr lang="en-US" sz="1800" dirty="0" smtClean="0"/>
              <a:t>           Transfer         … </a:t>
            </a:r>
            <a:r>
              <a:rPr lang="en-US" sz="1800" dirty="0"/>
              <a:t>(more) </a:t>
            </a:r>
            <a:r>
              <a:rPr lang="en-US" sz="1600" dirty="0" smtClean="0"/>
              <a:t>(</a:t>
            </a:r>
            <a:r>
              <a:rPr lang="en-US" sz="1400" dirty="0"/>
              <a:t>Goes to 2</a:t>
            </a:r>
            <a:r>
              <a:rPr lang="en-US" sz="1400" baseline="30000" dirty="0"/>
              <a:t>nd</a:t>
            </a:r>
            <a:r>
              <a:rPr lang="en-US" sz="1400" dirty="0"/>
              <a:t> Screen</a:t>
            </a:r>
            <a:r>
              <a:rPr lang="en-US" sz="1400" dirty="0" smtClean="0"/>
              <a:t>)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0" indent="0">
              <a:buNone/>
              <a:defRPr/>
            </a:pPr>
            <a:endParaRPr lang="en-US" sz="1800" dirty="0" smtClean="0"/>
          </a:p>
          <a:p>
            <a:pPr marL="0" indent="0" algn="ctr">
              <a:buNone/>
              <a:defRPr/>
            </a:pPr>
            <a:r>
              <a:rPr lang="en-US" b="1" dirty="0" smtClean="0">
                <a:solidFill>
                  <a:schemeClr val="accent5"/>
                </a:solidFill>
              </a:rPr>
              <a:t>SECOND SCREEN</a:t>
            </a:r>
          </a:p>
          <a:p>
            <a:pPr>
              <a:spcBef>
                <a:spcPts val="500"/>
              </a:spcBef>
              <a:buNone/>
              <a:defRPr/>
            </a:pPr>
            <a:r>
              <a:rPr lang="en-US" altLang="en-US" sz="1800" dirty="0" smtClean="0"/>
              <a:t>  Park  </a:t>
            </a:r>
            <a:r>
              <a:rPr lang="en-US" altLang="en-US" sz="1800" dirty="0"/>
              <a:t>	   </a:t>
            </a:r>
            <a:r>
              <a:rPr lang="en-US" altLang="en-US" sz="1800" dirty="0" smtClean="0"/>
              <a:t>       Conf</a:t>
            </a:r>
            <a:r>
              <a:rPr lang="en-US" altLang="en-US" sz="1800" dirty="0"/>
              <a:t>	 </a:t>
            </a:r>
            <a:r>
              <a:rPr lang="en-US" altLang="en-US" sz="1800" dirty="0" smtClean="0"/>
              <a:t>     </a:t>
            </a:r>
            <a:r>
              <a:rPr lang="en-US" altLang="en-US" sz="1800" dirty="0"/>
              <a:t>Show Detail   </a:t>
            </a:r>
            <a:r>
              <a:rPr lang="en-US" sz="1800" dirty="0"/>
              <a:t>… (more) – </a:t>
            </a:r>
            <a:r>
              <a:rPr lang="en-US" sz="1600" dirty="0"/>
              <a:t>(Goes to 1st Screen)</a:t>
            </a:r>
          </a:p>
          <a:p>
            <a:pPr>
              <a:spcBef>
                <a:spcPts val="500"/>
              </a:spcBef>
              <a:buNone/>
              <a:defRPr/>
            </a:pPr>
            <a:endParaRPr lang="en-US" altLang="en-US" sz="1800" dirty="0"/>
          </a:p>
          <a:p>
            <a:pPr marL="0" indent="0">
              <a:buNone/>
              <a:defRPr/>
            </a:pPr>
            <a:r>
              <a:rPr lang="en-US" sz="1800" dirty="0" smtClean="0"/>
              <a:t>    </a:t>
            </a:r>
          </a:p>
          <a:p>
            <a:pPr marL="0" indent="0" algn="ctr">
              <a:buNone/>
              <a:defRPr/>
            </a:pPr>
            <a:r>
              <a:rPr lang="en-US" sz="4400" b="1" dirty="0" smtClean="0">
                <a:solidFill>
                  <a:schemeClr val="accent5"/>
                </a:solidFill>
              </a:rPr>
              <a:t>On Hold – Softkeys</a:t>
            </a:r>
          </a:p>
          <a:p>
            <a:pPr marL="0" indent="0">
              <a:buNone/>
              <a:defRPr/>
            </a:pPr>
            <a:r>
              <a:rPr lang="en-US" altLang="en-US" sz="1800" dirty="0" smtClean="0"/>
              <a:t> </a:t>
            </a:r>
            <a:r>
              <a:rPr lang="en-US" altLang="en-US" sz="1800" dirty="0"/>
              <a:t>Resume              New Call             Blank	    </a:t>
            </a:r>
            <a:r>
              <a:rPr lang="en-US" altLang="en-US" sz="1800" dirty="0" smtClean="0"/>
              <a:t>Blank  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>
          <a:xfrm>
            <a:off x="62753" y="71718"/>
            <a:ext cx="8262097" cy="725206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5"/>
                </a:solidFill>
              </a:rPr>
              <a:t>On A Call - Softkeys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6188" y="995081"/>
            <a:ext cx="8181415" cy="4568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600" b="1" dirty="0" smtClean="0">
                <a:solidFill>
                  <a:schemeClr val="accent5"/>
                </a:solidFill>
              </a:rPr>
              <a:t>FIRST </a:t>
            </a:r>
            <a:r>
              <a:rPr lang="en-US" sz="3600" b="1" dirty="0">
                <a:solidFill>
                  <a:schemeClr val="accent5"/>
                </a:solidFill>
              </a:rPr>
              <a:t>SCREEN</a:t>
            </a:r>
          </a:p>
        </p:txBody>
      </p:sp>
      <p:pic>
        <p:nvPicPr>
          <p:cNvPr id="5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2009214"/>
            <a:ext cx="1014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01" y="1942052"/>
            <a:ext cx="95969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44" y="1942052"/>
            <a:ext cx="101380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097" y="1942052"/>
            <a:ext cx="104102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3528452"/>
            <a:ext cx="9017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55" y="3528452"/>
            <a:ext cx="92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34" y="3528452"/>
            <a:ext cx="102010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92" y="3528452"/>
            <a:ext cx="9988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550489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36" y="5504889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442" y="5504889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http://www.cisco.com/c/dam/en/us/td/i/300001-400000/380001-390000/381001-382000/381339.tif/_jcr_content/renditions/3813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45" y="5495274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153" y="116541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/>
                </a:solidFill>
              </a:rPr>
              <a:t>PHONE SCREEN ICONS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8871" y="2384612"/>
            <a:ext cx="3379694" cy="367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305" y="1222587"/>
            <a:ext cx="83640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/>
              <a:t> ll Call on hold/Resume Call                                Placed </a:t>
            </a:r>
            <a:r>
              <a:rPr lang="en-US" altLang="en-US" sz="2400" b="1" dirty="0"/>
              <a:t>Calls</a:t>
            </a:r>
          </a:p>
          <a:p>
            <a:r>
              <a:rPr lang="en-US" altLang="en-US" sz="2000" b="1" dirty="0" smtClean="0"/>
              <a:t>  </a:t>
            </a:r>
            <a:endParaRPr lang="en-US" altLang="en-US" sz="2000" dirty="0" smtClean="0"/>
          </a:p>
          <a:p>
            <a:r>
              <a:rPr lang="en-US" altLang="en-US" sz="2000" dirty="0" smtClean="0"/>
              <a:t> </a:t>
            </a:r>
            <a:r>
              <a:rPr lang="en-US" altLang="en-US" sz="2000" b="1" dirty="0" smtClean="0"/>
              <a:t>           </a:t>
            </a:r>
            <a:r>
              <a:rPr lang="en-US" altLang="en-US" sz="2400" b="1" dirty="0" smtClean="0"/>
              <a:t>Off –Hook                                                      Incoming Call                                                             </a:t>
            </a:r>
          </a:p>
          <a:p>
            <a:endParaRPr lang="en-US" altLang="en-US" sz="2000" b="1" dirty="0"/>
          </a:p>
          <a:p>
            <a:endParaRPr lang="en-US" altLang="en-US" sz="2000" b="1" dirty="0" smtClean="0"/>
          </a:p>
          <a:p>
            <a:r>
              <a:rPr lang="en-US" altLang="en-US" sz="2000" b="1" dirty="0" smtClean="0"/>
              <a:t>            </a:t>
            </a:r>
            <a:r>
              <a:rPr lang="en-US" altLang="en-US" sz="2400" b="1" dirty="0" smtClean="0"/>
              <a:t>On- Hook                                                       Missed Call</a:t>
            </a:r>
            <a:endParaRPr lang="en-US" altLang="en-US" sz="2400" b="1" dirty="0"/>
          </a:p>
          <a:p>
            <a:r>
              <a:rPr lang="en-US" altLang="en-US" sz="2000" b="1" dirty="0"/>
              <a:t> </a:t>
            </a:r>
          </a:p>
          <a:p>
            <a:r>
              <a:rPr lang="en-US" altLang="en-US" sz="2000" b="1" dirty="0"/>
              <a:t>		</a:t>
            </a:r>
          </a:p>
          <a:p>
            <a:r>
              <a:rPr lang="en-US" altLang="en-US" sz="2000" b="1" dirty="0" smtClean="0"/>
              <a:t>            </a:t>
            </a:r>
            <a:r>
              <a:rPr lang="en-US" altLang="en-US" sz="2400" b="1" dirty="0" smtClean="0"/>
              <a:t>Connected Call                                             Received Call                                                           </a:t>
            </a:r>
            <a:endParaRPr lang="en-US" altLang="en-US" sz="2400" b="1" dirty="0"/>
          </a:p>
          <a:p>
            <a:r>
              <a:rPr lang="en-US" altLang="en-US" sz="2000" b="1" dirty="0"/>
              <a:t>				</a:t>
            </a:r>
            <a:endParaRPr lang="en-US" altLang="en-US" sz="2000" b="1" dirty="0" smtClean="0"/>
          </a:p>
          <a:p>
            <a:endParaRPr lang="en-US" altLang="en-US" sz="2000" b="1" dirty="0"/>
          </a:p>
          <a:p>
            <a:r>
              <a:rPr lang="en-US" altLang="en-US" sz="2000" b="1" dirty="0" smtClean="0"/>
              <a:t>            </a:t>
            </a:r>
            <a:r>
              <a:rPr lang="en-US" altLang="en-US" sz="2400" b="1" dirty="0" smtClean="0"/>
              <a:t>Shared </a:t>
            </a:r>
            <a:r>
              <a:rPr lang="en-US" altLang="en-US" sz="2400" b="1" dirty="0"/>
              <a:t>lines in Use</a:t>
            </a:r>
            <a:r>
              <a:rPr lang="en-US" altLang="en-US" sz="2400" dirty="0" smtClean="0"/>
              <a:t>                                      </a:t>
            </a:r>
            <a:r>
              <a:rPr lang="en-US" altLang="en-US" sz="2400" b="1" dirty="0" smtClean="0"/>
              <a:t>Speed Dial Line  </a:t>
            </a:r>
            <a:endParaRPr lang="en-US" altLang="en-US" sz="2400" b="1" dirty="0"/>
          </a:p>
        </p:txBody>
      </p:sp>
      <p:pic>
        <p:nvPicPr>
          <p:cNvPr id="7" name="Picture 28" descr="C:\Users\rpepin\Desktop\New folder\Callplaced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29" y="1157598"/>
            <a:ext cx="60063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9" y="1830986"/>
            <a:ext cx="542925" cy="42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83" y="1835370"/>
            <a:ext cx="5429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27" y="2704346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17" y="3816876"/>
            <a:ext cx="46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27" y="4678775"/>
            <a:ext cx="4683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" y="2575112"/>
            <a:ext cx="5429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6" y="3772879"/>
            <a:ext cx="450850" cy="4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6" y="4740499"/>
            <a:ext cx="450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8" y="1873624"/>
            <a:ext cx="8561294" cy="4446494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b="1" dirty="0" smtClean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2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ANSWER </a:t>
            </a:r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A CALL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	ANSWER CALL WAITING &amp; SWAP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BETWEEN CALLS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CF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	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TRANSFER A CALL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	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CONFERENCE CALLS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MEET-ME CONFERENCE CALLS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CALL PICKUP &amp; GROUP PICKUP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CALL PARK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000000"/>
              </a:buClr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DISTINCTIVE RING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-1" y="1048870"/>
            <a:ext cx="8633013" cy="73510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 smtClean="0"/>
              <a:t>This </a:t>
            </a:r>
            <a:r>
              <a:rPr lang="en-US" altLang="en-US" dirty="0"/>
              <a:t>overview will show how to: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18" y="206186"/>
            <a:ext cx="7817224" cy="12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506"/>
            <a:ext cx="85971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ANSWER A CALL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340659" y="1443317"/>
            <a:ext cx="8144434" cy="355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en-US" sz="2800" dirty="0"/>
              <a:t>There are several ways to answer a call</a:t>
            </a:r>
          </a:p>
          <a:p>
            <a:pPr marL="914400" lvl="1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/>
              <a:t>Pick up receiver  </a:t>
            </a:r>
          </a:p>
          <a:p>
            <a:pPr marL="914400" lvl="1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/>
              <a:t>Press speaker button  </a:t>
            </a:r>
          </a:p>
          <a:p>
            <a:pPr marL="914400" lvl="1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/>
              <a:t>Press </a:t>
            </a:r>
            <a:r>
              <a:rPr lang="en-US" altLang="en-US" sz="2800" b="1" dirty="0">
                <a:solidFill>
                  <a:srgbClr val="333399"/>
                </a:solidFill>
              </a:rPr>
              <a:t>Answer</a:t>
            </a:r>
            <a:r>
              <a:rPr lang="en-US" altLang="en-US" sz="2800" dirty="0"/>
              <a:t> soft key</a:t>
            </a:r>
          </a:p>
          <a:p>
            <a:pPr marL="914400" lvl="1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/>
              <a:t>If you are using a headset, you must press </a:t>
            </a:r>
            <a:r>
              <a:rPr lang="en-US" altLang="en-US" sz="2800" b="1" dirty="0">
                <a:solidFill>
                  <a:srgbClr val="333399"/>
                </a:solidFill>
              </a:rPr>
              <a:t>Answer</a:t>
            </a:r>
            <a:r>
              <a:rPr lang="en-US" altLang="en-US" sz="2800" dirty="0"/>
              <a:t> soft key</a:t>
            </a:r>
          </a:p>
          <a:p>
            <a:pPr marL="914400" lvl="1" indent="-457200"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/>
              <a:t>Press </a:t>
            </a:r>
            <a:r>
              <a:rPr lang="en-US" altLang="en-US" sz="2800" dirty="0" smtClean="0"/>
              <a:t>blinking line button </a:t>
            </a:r>
            <a:endParaRPr lang="en-US" altLang="en-US" sz="2800" dirty="0"/>
          </a:p>
        </p:txBody>
      </p:sp>
      <p:pic>
        <p:nvPicPr>
          <p:cNvPr id="4" name="Picture 3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76" y="4567517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7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5506"/>
            <a:ext cx="8597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00000"/>
              <a:defRPr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 WHILE ON EXISTING CALL (Toggle)</a:t>
            </a:r>
            <a:r>
              <a:rPr lang="ar-SA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‏</a:t>
            </a: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1721225"/>
            <a:ext cx="8444752" cy="344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Press </a:t>
            </a:r>
            <a:r>
              <a:rPr lang="en-US" altLang="en-US" sz="2000" dirty="0" smtClean="0"/>
              <a:t>the blinking </a:t>
            </a:r>
            <a:r>
              <a:rPr lang="en-US" altLang="en-US" sz="2000" dirty="0"/>
              <a:t>line </a:t>
            </a:r>
            <a:r>
              <a:rPr lang="en-US" altLang="en-US" sz="2000" dirty="0" smtClean="0"/>
              <a:t>          when </a:t>
            </a:r>
            <a:r>
              <a:rPr lang="en-US" altLang="en-US" sz="2000" dirty="0"/>
              <a:t>you are on a call and another call comes in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No need to put first call on Hold (the phone will do it for you)</a:t>
            </a:r>
            <a:r>
              <a:rPr lang="ar-SA" altLang="en-US" sz="2000" dirty="0">
                <a:cs typeface="Arial" charset="0"/>
              </a:rPr>
              <a:t>‏</a:t>
            </a:r>
            <a:endParaRPr lang="en-US" altLang="en-US" sz="2000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The call you are on Caller Id shows steady 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The call on hold will show the </a:t>
            </a:r>
            <a:r>
              <a:rPr lang="en-US" altLang="en-US" sz="2000" dirty="0" smtClean="0"/>
              <a:t>blinking </a:t>
            </a:r>
            <a:r>
              <a:rPr lang="en-US" altLang="en-US" sz="2000" dirty="0"/>
              <a:t>line </a:t>
            </a:r>
            <a:r>
              <a:rPr lang="en-US" altLang="en-US" sz="2000" dirty="0" smtClean="0"/>
              <a:t>button             </a:t>
            </a:r>
            <a:r>
              <a:rPr lang="en-US" altLang="en-US" sz="2000" dirty="0"/>
              <a:t>beside it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To put the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call on hold - Press the </a:t>
            </a:r>
            <a:r>
              <a:rPr lang="en-US" altLang="en-US" sz="2000" u="sng" dirty="0">
                <a:solidFill>
                  <a:srgbClr val="FF0000"/>
                </a:solidFill>
              </a:rPr>
              <a:t>Hold</a:t>
            </a:r>
            <a:r>
              <a:rPr lang="en-US" altLang="en-US" sz="2000" dirty="0"/>
              <a:t> soft key or </a:t>
            </a:r>
            <a:r>
              <a:rPr lang="en-US" altLang="en-US" sz="2000" b="1" dirty="0" smtClean="0"/>
              <a:t>Hold </a:t>
            </a:r>
            <a:r>
              <a:rPr lang="en-US" altLang="en-US" sz="2000" b="1" dirty="0"/>
              <a:t>button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Now you have 2 calls on hold &amp; 2 blinking line buttons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smtClean="0"/>
              <a:t>You </a:t>
            </a:r>
            <a:r>
              <a:rPr lang="en-US" altLang="en-US" sz="2000" dirty="0"/>
              <a:t>can toggle between calls with </a:t>
            </a:r>
            <a:r>
              <a:rPr lang="en-US" altLang="en-US" sz="2000" dirty="0" smtClean="0"/>
              <a:t>the  </a:t>
            </a:r>
            <a:r>
              <a:rPr lang="en-US" altLang="en-US" sz="2000" b="1" dirty="0" smtClean="0"/>
              <a:t>Select/Navigation Button</a:t>
            </a:r>
            <a:endParaRPr lang="en-US" altLang="en-US" sz="2000" b="1" dirty="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Select the call you want back – Press </a:t>
            </a:r>
            <a:r>
              <a:rPr lang="en-US" altLang="en-US" sz="2000" u="sng" dirty="0">
                <a:solidFill>
                  <a:srgbClr val="FF0000"/>
                </a:solidFill>
              </a:rPr>
              <a:t>Resume</a:t>
            </a:r>
            <a:r>
              <a:rPr lang="en-US" altLang="en-US" sz="2000" dirty="0"/>
              <a:t> soft key or blinking button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Press </a:t>
            </a:r>
            <a:r>
              <a:rPr lang="en-US" altLang="en-US" sz="2000" u="sng" dirty="0">
                <a:solidFill>
                  <a:srgbClr val="FF0000"/>
                </a:solidFill>
              </a:rPr>
              <a:t>EndCall</a:t>
            </a:r>
            <a:r>
              <a:rPr lang="en-US" altLang="en-US" sz="2000" dirty="0"/>
              <a:t> soft key when you want to hang up from the call you’re on </a:t>
            </a:r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Press </a:t>
            </a:r>
            <a:r>
              <a:rPr lang="en-US" altLang="en-US" sz="2000" u="sng" dirty="0">
                <a:solidFill>
                  <a:srgbClr val="FF0000"/>
                </a:solidFill>
              </a:rPr>
              <a:t>Resume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soft key </a:t>
            </a:r>
            <a:r>
              <a:rPr lang="en-US" altLang="en-US" sz="2000" dirty="0" smtClean="0"/>
              <a:t>to </a:t>
            </a:r>
            <a:r>
              <a:rPr lang="en-US" altLang="en-US" sz="2000" dirty="0"/>
              <a:t>Retrieve the other call or press the </a:t>
            </a:r>
            <a:endParaRPr lang="en-US" altLang="en-US" sz="2000" dirty="0" smtClean="0"/>
          </a:p>
          <a:p>
            <a:pPr>
              <a:lnSpc>
                <a:spcPct val="80000"/>
              </a:lnSpc>
              <a:spcBef>
                <a:spcPts val="500"/>
              </a:spcBef>
              <a:defRPr/>
            </a:pPr>
            <a:r>
              <a:rPr lang="en-US" altLang="en-US" sz="2000" dirty="0" smtClean="0"/>
              <a:t>      blinking button</a:t>
            </a:r>
            <a:endParaRPr lang="en-US" altLang="en-US" sz="2000" dirty="0"/>
          </a:p>
        </p:txBody>
      </p:sp>
      <p:pic>
        <p:nvPicPr>
          <p:cNvPr id="4" name="Picture 4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53" y="172122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88" y="2658035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http://www.cisco.com/c/dam/en/us/td/i/300001-400000/380001-390000/381001-382000/381330.tif/_jcr_content/renditions/381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131" y="2962835"/>
            <a:ext cx="797322" cy="3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www.cisco.com/c/dam/en/us/td/i/300001-400000/380001-390000/380001-381000/380634.tif/_jcr_content/renditions/3806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31" y="3442209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59" y="3809521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isco.com/c/dam/en/us/td/i/300001-400000/380001-390000/381001-382000/381329.tif/_jcr_content/renditions/38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74286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94" y="268941"/>
            <a:ext cx="8310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F01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CALL TRANSFER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294" y="1038382"/>
            <a:ext cx="845371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</a:pPr>
            <a:r>
              <a:rPr lang="en-US" altLang="en-US" dirty="0"/>
              <a:t>From a connected call, press the Transfer Button  </a:t>
            </a:r>
          </a:p>
          <a:p>
            <a:pPr>
              <a:spcBef>
                <a:spcPts val="700"/>
              </a:spcBef>
            </a:pPr>
            <a:r>
              <a:rPr lang="en-US" altLang="en-US" dirty="0"/>
              <a:t>Dial the transfer recipient’s phone number.</a:t>
            </a:r>
          </a:p>
          <a:p>
            <a:pPr>
              <a:spcBef>
                <a:spcPts val="700"/>
              </a:spcBef>
            </a:pPr>
            <a:r>
              <a:rPr lang="en-US" altLang="en-US" dirty="0"/>
              <a:t>Press the Transfer Button                  again (you do not have to wait for them to answer). The transfer is complete.</a:t>
            </a:r>
          </a:p>
          <a:p>
            <a:pPr>
              <a:spcBef>
                <a:spcPts val="700"/>
              </a:spcBef>
            </a:pPr>
            <a:r>
              <a:rPr lang="en-US" altLang="en-US" b="1" dirty="0"/>
              <a:t>Note 1:</a:t>
            </a:r>
            <a:r>
              <a:rPr lang="en-US" altLang="en-US" dirty="0"/>
              <a:t>  If you want to announce the call to the recipient before completing the     transfer, wait for them to answer BEFORE pressing the Transfer Button                the 2</a:t>
            </a:r>
            <a:r>
              <a:rPr lang="en-US" altLang="en-US" baseline="30000" dirty="0"/>
              <a:t>nd</a:t>
            </a:r>
            <a:r>
              <a:rPr lang="en-US" altLang="en-US" dirty="0"/>
              <a:t> time.</a:t>
            </a:r>
          </a:p>
          <a:p>
            <a:pPr>
              <a:spcBef>
                <a:spcPts val="700"/>
              </a:spcBef>
            </a:pPr>
            <a:r>
              <a:rPr lang="en-US" altLang="en-US" b="1" dirty="0"/>
              <a:t>Note 2:  </a:t>
            </a:r>
            <a:r>
              <a:rPr lang="en-US" altLang="en-US" dirty="0"/>
              <a:t>If you decide you don’t want to complete the transfer AFTER you have dialed the recipient, press the </a:t>
            </a:r>
            <a:r>
              <a:rPr lang="en-US" altLang="en-US" b="1" u="sng" dirty="0"/>
              <a:t>End Call </a:t>
            </a:r>
            <a:r>
              <a:rPr lang="en-US" altLang="en-US" dirty="0"/>
              <a:t>Softkey (located under the screen display), THEN press your </a:t>
            </a:r>
            <a:r>
              <a:rPr lang="en-US" altLang="en-US" dirty="0" smtClean="0"/>
              <a:t>flashing </a:t>
            </a:r>
            <a:r>
              <a:rPr lang="en-US" altLang="en-US" dirty="0"/>
              <a:t>line button            </a:t>
            </a:r>
            <a:r>
              <a:rPr lang="en-US" altLang="en-US" dirty="0" smtClean="0"/>
              <a:t>  OR press </a:t>
            </a:r>
            <a:r>
              <a:rPr lang="en-US" altLang="en-US" dirty="0"/>
              <a:t>the </a:t>
            </a:r>
            <a:r>
              <a:rPr lang="en-US" altLang="en-US" b="1" u="sng" dirty="0"/>
              <a:t>Resume</a:t>
            </a:r>
            <a:r>
              <a:rPr lang="en-US" altLang="en-US" dirty="0"/>
              <a:t> Softkey (located  under the screen display) to speak to the caller again.</a:t>
            </a:r>
          </a:p>
          <a:p>
            <a:pPr>
              <a:spcBef>
                <a:spcPts val="700"/>
              </a:spcBef>
            </a:pPr>
            <a:r>
              <a:rPr lang="en-US" altLang="en-US" b="1" dirty="0" smtClean="0"/>
              <a:t>Note </a:t>
            </a:r>
            <a:r>
              <a:rPr lang="en-US" altLang="en-US" b="1" dirty="0"/>
              <a:t>3:  </a:t>
            </a:r>
            <a:r>
              <a:rPr lang="en-US" altLang="en-US" dirty="0"/>
              <a:t>If you want to transfer directly </a:t>
            </a:r>
            <a:r>
              <a:rPr lang="en-US" altLang="en-US" dirty="0" err="1" smtClean="0"/>
              <a:t>ito</a:t>
            </a:r>
            <a:r>
              <a:rPr lang="en-US" altLang="en-US" dirty="0" smtClean="0"/>
              <a:t> </a:t>
            </a:r>
            <a:r>
              <a:rPr lang="en-US" altLang="en-US" dirty="0"/>
              <a:t>a recipient’s voicemail box press the Transfer Button   </a:t>
            </a:r>
          </a:p>
          <a:p>
            <a:pPr>
              <a:spcBef>
                <a:spcPts val="700"/>
              </a:spcBef>
            </a:pPr>
            <a:r>
              <a:rPr lang="en-US" altLang="en-US" dirty="0" smtClean="0"/>
              <a:t>Press </a:t>
            </a:r>
            <a:r>
              <a:rPr lang="en-US" altLang="en-US" dirty="0"/>
              <a:t>*(star) and dial the phone number, then quickly press </a:t>
            </a:r>
            <a:r>
              <a:rPr lang="en-US" altLang="en-US" dirty="0" smtClean="0"/>
              <a:t>the  Transfer </a:t>
            </a:r>
            <a:r>
              <a:rPr lang="en-US" altLang="en-US" dirty="0"/>
              <a:t>Button                again so the caller won’t miss the beginning of the recipient’s voicemail greeting.</a:t>
            </a:r>
          </a:p>
        </p:txBody>
      </p:sp>
      <p:pic>
        <p:nvPicPr>
          <p:cNvPr id="4" name="Picture 5" descr="http://www.cisco.com/c/dam/en/us/td/i/200001-300000/250001-260000/255001-256000/255302.eps/_jcr_content/renditions/255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93" y="1038383"/>
            <a:ext cx="739495" cy="28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cisco.com/c/dam/en/us/td/i/200001-300000/250001-260000/255001-256000/255302.eps/_jcr_content/renditions/255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63" y="1807824"/>
            <a:ext cx="739495" cy="31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cisco.com/c/dam/en/us/td/i/200001-300000/250001-260000/255001-256000/255302.eps/_jcr_content/renditions/255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16" y="2716306"/>
            <a:ext cx="739495" cy="3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cisco.com/c/dam/en/us/td/i/100001-200000/190001-200000/192001-193000/192780.eps/_jcr_content/renditions/1927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551" y="3940653"/>
            <a:ext cx="6477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cisco.com/c/dam/en/us/td/i/200001-300000/250001-260000/255001-256000/255302.eps/_jcr_content/renditions/255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4823012"/>
            <a:ext cx="739495" cy="3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ttp://www.cisco.com/c/dam/en/us/td/i/200001-300000/250001-260000/255001-256000/255302.eps/_jcr_content/renditions/255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0" y="5226424"/>
            <a:ext cx="739495" cy="3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294" y="268941"/>
            <a:ext cx="8310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CONFERENCE  CALLS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80682" y="1362634"/>
            <a:ext cx="8552330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dirty="0"/>
              <a:t>From a connected call, press the Conference Button             </a:t>
            </a:r>
            <a:r>
              <a:rPr lang="en-US" altLang="en-US" dirty="0" smtClean="0"/>
              <a:t>    ((call </a:t>
            </a:r>
            <a:r>
              <a:rPr lang="en-US" altLang="en-US" dirty="0"/>
              <a:t>will be put on hold, you will hear dial tone &amp; caller on hold will hear music).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dirty="0"/>
              <a:t>Dial the next person; when they answer, press the Conference Button              </a:t>
            </a:r>
            <a:r>
              <a:rPr lang="en-US" altLang="en-US" dirty="0" smtClean="0"/>
              <a:t>    to </a:t>
            </a:r>
            <a:r>
              <a:rPr lang="en-US" altLang="en-US" dirty="0"/>
              <a:t>add them to your conference.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dirty="0"/>
              <a:t>To add more participants, press the Conference Button                </a:t>
            </a:r>
            <a:r>
              <a:rPr lang="en-US" altLang="en-US" dirty="0" smtClean="0"/>
              <a:t>   again </a:t>
            </a:r>
            <a:r>
              <a:rPr lang="en-US" altLang="en-US" dirty="0"/>
              <a:t>and repeat these steps (you can conference a maximum of 6). 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dirty="0"/>
              <a:t>The conference call ends when all participants hang up or initiator presses </a:t>
            </a:r>
            <a:r>
              <a:rPr lang="en-US" altLang="en-US" b="1" u="sng" dirty="0"/>
              <a:t>End Call </a:t>
            </a:r>
            <a:r>
              <a:rPr lang="en-US" altLang="en-US" dirty="0"/>
              <a:t>Softkey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dirty="0" smtClean="0"/>
              <a:t>To </a:t>
            </a:r>
            <a:r>
              <a:rPr lang="en-US" altLang="en-US" dirty="0"/>
              <a:t>remove a participant from conference, press </a:t>
            </a:r>
            <a:r>
              <a:rPr lang="en-US" altLang="en-US" dirty="0" smtClean="0"/>
              <a:t> </a:t>
            </a:r>
            <a:r>
              <a:rPr lang="en-US" altLang="en-US" sz="2800" dirty="0" smtClean="0"/>
              <a:t>…</a:t>
            </a:r>
            <a:r>
              <a:rPr lang="en-US" altLang="en-US" dirty="0" smtClean="0"/>
              <a:t> </a:t>
            </a:r>
            <a:r>
              <a:rPr lang="en-US" altLang="en-US" b="1" u="sng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dirty="0"/>
              <a:t>Softkey, </a:t>
            </a:r>
          </a:p>
          <a:p>
            <a:pPr marL="285750" indent="-285750">
              <a:spcBef>
                <a:spcPts val="70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b="1" dirty="0"/>
              <a:t> </a:t>
            </a:r>
            <a:r>
              <a:rPr lang="en-US" altLang="en-US" dirty="0" smtClean="0"/>
              <a:t>Press </a:t>
            </a:r>
            <a:r>
              <a:rPr lang="en-US" altLang="en-US" b="1" u="sng" dirty="0"/>
              <a:t>Show Details</a:t>
            </a:r>
            <a:r>
              <a:rPr lang="en-US" altLang="en-US" dirty="0"/>
              <a:t> Softkey, Use </a:t>
            </a:r>
            <a:r>
              <a:rPr lang="en-US" altLang="en-US" b="1" u="sng" dirty="0"/>
              <a:t>Select/Navigation Button          </a:t>
            </a:r>
          </a:p>
          <a:p>
            <a:pPr>
              <a:spcBef>
                <a:spcPts val="700"/>
              </a:spcBef>
              <a:defRPr/>
            </a:pPr>
            <a:r>
              <a:rPr lang="en-US" altLang="en-US" dirty="0" smtClean="0"/>
              <a:t>      to </a:t>
            </a:r>
            <a:r>
              <a:rPr lang="en-US" altLang="en-US" dirty="0"/>
              <a:t>select the person, then press </a:t>
            </a:r>
            <a:r>
              <a:rPr lang="en-US" altLang="en-US" b="1" u="sng" dirty="0"/>
              <a:t>Remove</a:t>
            </a:r>
            <a:r>
              <a:rPr lang="en-US" altLang="en-US" dirty="0"/>
              <a:t> </a:t>
            </a:r>
            <a:r>
              <a:rPr lang="en-US" altLang="en-US" dirty="0" smtClean="0"/>
              <a:t>Softkey</a:t>
            </a:r>
          </a:p>
          <a:p>
            <a:pPr algn="ctr">
              <a:spcBef>
                <a:spcPts val="700"/>
              </a:spcBef>
              <a:defRPr/>
            </a:pPr>
            <a:r>
              <a:rPr lang="en-US" altLang="en-US" dirty="0" smtClean="0"/>
              <a:t>     </a:t>
            </a:r>
            <a:r>
              <a:rPr lang="en-US" altLang="en-US" sz="2000" b="1" dirty="0"/>
              <a:t>(Note: only the initiator can remove a participant) </a:t>
            </a:r>
          </a:p>
          <a:p>
            <a:pPr algn="ctr">
              <a:spcBef>
                <a:spcPts val="700"/>
              </a:spcBef>
            </a:pPr>
            <a:endParaRPr lang="en-US" altLang="en-US" sz="2000" dirty="0"/>
          </a:p>
        </p:txBody>
      </p:sp>
      <p:pic>
        <p:nvPicPr>
          <p:cNvPr id="11" name="Picture 19" descr="http://www.cisco.com/c/dam/en/us/td/i/200001-300000/250001-260000/255001-256000/255303.eps/_jcr_content/renditions/25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14" y="1404492"/>
            <a:ext cx="914400" cy="34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ttp://www.cisco.com/c/dam/en/us/td/i/200001-300000/250001-260000/255001-256000/255303.eps/_jcr_content/renditions/25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441" y="2008094"/>
            <a:ext cx="880783" cy="36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http://www.cisco.com/c/dam/en/us/td/i/200001-300000/250001-260000/255001-256000/255303.eps/_jcr_content/renditions/25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4" y="2669738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http://www.cisco.com/c/dam/en/us/td/i/300001-400000/380001-390000/380001-381000/380634.tif/_jcr_content/renditions/380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4408642"/>
            <a:ext cx="60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-42058"/>
            <a:ext cx="83102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MEET – ME </a:t>
            </a:r>
          </a:p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CONFERENCE  CALLS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47927"/>
            <a:ext cx="8511987" cy="510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Initiator calls participants and provides Meet-Me phone number and time to call </a:t>
            </a:r>
            <a:r>
              <a:rPr lang="en-US" sz="2000" dirty="0" smtClean="0"/>
              <a:t>in.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It is recommended that initiator forwards their calls to voicemail prior to setting up </a:t>
            </a:r>
            <a:r>
              <a:rPr lang="en-US" sz="2000" b="1" u="sng" dirty="0"/>
              <a:t>MeetMe Conference Call</a:t>
            </a:r>
            <a:r>
              <a:rPr lang="en-US" sz="2000" dirty="0"/>
              <a:t> to avoid getting an incoming call on private line while conference call is </a:t>
            </a:r>
            <a:r>
              <a:rPr lang="en-US" sz="2000" dirty="0" smtClean="0"/>
              <a:t>active</a:t>
            </a:r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To set up conference:</a:t>
            </a:r>
          </a:p>
          <a:p>
            <a:pPr>
              <a:defRPr/>
            </a:pPr>
            <a:r>
              <a:rPr lang="en-US" sz="2000" dirty="0"/>
              <a:t>	1.  Lift handset, press </a:t>
            </a:r>
            <a:r>
              <a:rPr lang="en-US" sz="2000" dirty="0" smtClean="0"/>
              <a:t> …</a:t>
            </a:r>
            <a:r>
              <a:rPr lang="en-US" sz="2000" b="1" u="sng" dirty="0" smtClean="0"/>
              <a:t>more</a:t>
            </a:r>
            <a:r>
              <a:rPr lang="en-US" sz="2000" dirty="0" smtClean="0"/>
              <a:t> </a:t>
            </a:r>
            <a:r>
              <a:rPr lang="en-US" sz="2000" dirty="0"/>
              <a:t>Softkey, press </a:t>
            </a:r>
            <a:r>
              <a:rPr lang="en-US" sz="2000" b="1" u="sng" dirty="0"/>
              <a:t>MeetMe</a:t>
            </a:r>
            <a:r>
              <a:rPr lang="en-US" sz="2000" dirty="0"/>
              <a:t> Softkey</a:t>
            </a:r>
          </a:p>
          <a:p>
            <a:pPr>
              <a:defRPr/>
            </a:pPr>
            <a:r>
              <a:rPr lang="en-US" sz="2000" dirty="0"/>
              <a:t>	2.  Dial the </a:t>
            </a:r>
            <a:r>
              <a:rPr lang="en-US" sz="2000" b="1" dirty="0"/>
              <a:t>MeetMe</a:t>
            </a:r>
            <a:r>
              <a:rPr lang="en-US" sz="2000" dirty="0"/>
              <a:t> phone number – LCD Display will show </a:t>
            </a:r>
            <a:r>
              <a:rPr lang="en-US" sz="2000" b="1" dirty="0" smtClean="0"/>
              <a:t>Conference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	3.  At the designated time the other participants can now call </a:t>
            </a:r>
            <a:r>
              <a:rPr lang="en-US" sz="2000" dirty="0" smtClean="0"/>
              <a:t>into </a:t>
            </a:r>
          </a:p>
          <a:p>
            <a:pPr>
              <a:defRPr/>
            </a:pPr>
            <a:r>
              <a:rPr lang="en-US" sz="2000" dirty="0"/>
              <a:t>	     </a:t>
            </a:r>
            <a:r>
              <a:rPr lang="en-US" sz="2000" dirty="0" smtClean="0"/>
              <a:t> designated </a:t>
            </a:r>
            <a:r>
              <a:rPr lang="en-US" sz="2000" dirty="0"/>
              <a:t>telephone number given by the initiator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To end conference – press the </a:t>
            </a:r>
            <a:r>
              <a:rPr lang="en-US" sz="2000" b="1" u="sng" dirty="0"/>
              <a:t>EndCal</a:t>
            </a:r>
            <a:r>
              <a:rPr lang="en-US" sz="2000" dirty="0"/>
              <a:t>l Softkey </a:t>
            </a:r>
          </a:p>
          <a:p>
            <a:pPr algn="ctr">
              <a:defRPr/>
            </a:pPr>
            <a:endParaRPr lang="en-US" sz="2000" b="1" dirty="0" smtClean="0"/>
          </a:p>
          <a:p>
            <a:pPr algn="ctr">
              <a:defRPr/>
            </a:pPr>
            <a:r>
              <a:rPr lang="en-US" sz="2000" b="1" dirty="0" smtClean="0"/>
              <a:t>Note</a:t>
            </a:r>
            <a:r>
              <a:rPr lang="en-US" sz="2000" b="1" dirty="0"/>
              <a:t>: Meet-Me Conference can include 16 participants</a:t>
            </a:r>
            <a:endParaRPr lang="en-US" altLang="en-US" sz="2000" b="1" dirty="0"/>
          </a:p>
          <a:p>
            <a:pPr algn="ctr">
              <a:spcBef>
                <a:spcPts val="700"/>
              </a:spcBef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656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-42058"/>
            <a:ext cx="83102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CALL PICKUP</a:t>
            </a:r>
          </a:p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&amp; GROUP CALL PICKUP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47927"/>
            <a:ext cx="8511987" cy="486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Call PickUp</a:t>
            </a:r>
            <a:r>
              <a:rPr lang="en-US" sz="2800" u="sng" dirty="0"/>
              <a:t>:  </a:t>
            </a:r>
            <a:r>
              <a:rPr lang="en-US" sz="2000" dirty="0"/>
              <a:t>If your phone is a member of a Call Pickup Group, you can answer someone else’s ringing phone at your desk.  Just lift your handset press </a:t>
            </a:r>
            <a:r>
              <a:rPr lang="en-US" sz="2800" dirty="0"/>
              <a:t>…</a:t>
            </a:r>
            <a:r>
              <a:rPr lang="en-US" sz="2000" b="1" u="sng" dirty="0"/>
              <a:t>more</a:t>
            </a:r>
            <a:r>
              <a:rPr lang="en-US" sz="2000" dirty="0" smtClean="0"/>
              <a:t> </a:t>
            </a:r>
            <a:r>
              <a:rPr lang="en-US" sz="2000" dirty="0"/>
              <a:t>Softkey &amp; press the </a:t>
            </a:r>
            <a:r>
              <a:rPr lang="en-US" sz="2000" b="1" u="sng" dirty="0"/>
              <a:t>Pickup </a:t>
            </a:r>
            <a:r>
              <a:rPr lang="en-US" sz="2000" dirty="0"/>
              <a:t>Softkey.  Your phone will ring.  Press </a:t>
            </a:r>
            <a:r>
              <a:rPr lang="en-US" sz="2000" b="1" u="sng" dirty="0"/>
              <a:t>Answer </a:t>
            </a:r>
            <a:r>
              <a:rPr lang="en-US" sz="2000" dirty="0"/>
              <a:t>Softkey</a:t>
            </a:r>
          </a:p>
          <a:p>
            <a:pPr>
              <a:defRPr/>
            </a:pPr>
            <a:r>
              <a:rPr lang="en-US" sz="2000" dirty="0"/>
              <a:t>	</a:t>
            </a:r>
            <a:r>
              <a:rPr lang="en-US" sz="2800" b="1" dirty="0"/>
              <a:t>If Call PickUp is programmed on a button</a:t>
            </a:r>
          </a:p>
          <a:p>
            <a:pPr>
              <a:defRPr/>
            </a:pPr>
            <a:r>
              <a:rPr lang="en-US" sz="2000" dirty="0"/>
              <a:t> 	     Press the flashing amber line button              Your phone will ring</a:t>
            </a:r>
          </a:p>
          <a:p>
            <a:pPr>
              <a:defRPr/>
            </a:pPr>
            <a:r>
              <a:rPr lang="en-US" sz="2400" dirty="0"/>
              <a:t> 	</a:t>
            </a:r>
            <a:r>
              <a:rPr lang="en-US" sz="2000" dirty="0"/>
              <a:t>    Press </a:t>
            </a:r>
            <a:r>
              <a:rPr lang="en-US" sz="2000" b="1" u="sng" dirty="0"/>
              <a:t>Answer</a:t>
            </a:r>
            <a:r>
              <a:rPr lang="en-US" sz="2000" dirty="0"/>
              <a:t> Softkey or flashing amber line button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b="1" u="sng" dirty="0"/>
              <a:t>Group Call Pickup</a:t>
            </a:r>
            <a:r>
              <a:rPr lang="en-US" sz="2800" u="sng" dirty="0"/>
              <a:t>: </a:t>
            </a:r>
            <a:r>
              <a:rPr lang="en-US" sz="2000" dirty="0"/>
              <a:t>This feature allows you to answer an incoming call from a phone that is not in a Call Pickup Group.  Just lift the handset press </a:t>
            </a:r>
            <a:r>
              <a:rPr lang="en-US" sz="2800" dirty="0"/>
              <a:t>…</a:t>
            </a:r>
            <a:r>
              <a:rPr lang="en-US" sz="2000" b="1" u="sng" dirty="0"/>
              <a:t>more</a:t>
            </a:r>
            <a:r>
              <a:rPr lang="en-US" sz="2000" b="1" u="sng" dirty="0" smtClean="0"/>
              <a:t> </a:t>
            </a:r>
            <a:r>
              <a:rPr lang="en-US" sz="2000" dirty="0"/>
              <a:t>Softkey, press the </a:t>
            </a:r>
            <a:r>
              <a:rPr lang="en-US" sz="2000" b="1" u="sng" dirty="0" err="1"/>
              <a:t>GPickup</a:t>
            </a:r>
            <a:r>
              <a:rPr lang="en-US" sz="2000" dirty="0"/>
              <a:t> Softkey – You will hear 2 beeps, Dial the phone number of the phone you want to answer, Your phone will ring, press </a:t>
            </a:r>
            <a:r>
              <a:rPr lang="en-US" sz="2000" b="1" u="sng" dirty="0"/>
              <a:t>Answer </a:t>
            </a:r>
            <a:r>
              <a:rPr lang="en-US" sz="2000" dirty="0"/>
              <a:t>Softkey or flashing amber line button</a:t>
            </a:r>
            <a:endParaRPr lang="en-US" sz="2000" b="1" dirty="0" smtClean="0"/>
          </a:p>
          <a:p>
            <a:pPr algn="ctr">
              <a:spcBef>
                <a:spcPts val="700"/>
              </a:spcBef>
            </a:pPr>
            <a:endParaRPr lang="en-US" altLang="en-US" sz="2000" dirty="0"/>
          </a:p>
        </p:txBody>
      </p:sp>
      <p:pic>
        <p:nvPicPr>
          <p:cNvPr id="4" name="Picture 4" descr="http://www.cisco.com/c/dam/en/us/td/i/100001-200000/190001-200000/193001-194000/193910.eps/_jcr_content/renditions/193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77" y="3486243"/>
            <a:ext cx="685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cisco.com/c/dam/en/us/td/i/100001-200000/190001-200000/193001-194000/193910.eps/_jcr_content/renditions/193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8" y="3886201"/>
            <a:ext cx="685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isco.com/c/dam/en/us/td/i/100001-200000/190001-200000/193001-194000/193910.eps/_jcr_content/renditions/193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5638800"/>
            <a:ext cx="685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06" y="-42058"/>
            <a:ext cx="8310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CALL PARK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506" y="1057834"/>
            <a:ext cx="838648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This feature allows you to place a call on hold, so it can be retrieved from another phone in the system (for example, a phone in another office or in a conference room).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b="1" dirty="0"/>
              <a:t>To use Call Park:  </a:t>
            </a:r>
            <a:r>
              <a:rPr lang="en-US" sz="2000" dirty="0"/>
              <a:t>If you are on an active call at your phone, you can park</a:t>
            </a:r>
          </a:p>
          <a:p>
            <a:pPr>
              <a:defRPr/>
            </a:pPr>
            <a:r>
              <a:rPr lang="en-US" sz="2000" dirty="0"/>
              <a:t>     the call on a call park extension by the pressing </a:t>
            </a:r>
            <a:r>
              <a:rPr lang="en-US" sz="2800" dirty="0"/>
              <a:t>…</a:t>
            </a:r>
            <a:r>
              <a:rPr lang="en-US" sz="2000" b="1" u="sng" dirty="0"/>
              <a:t>more</a:t>
            </a:r>
            <a:r>
              <a:rPr lang="en-US" sz="2000" dirty="0" smtClean="0"/>
              <a:t> </a:t>
            </a:r>
            <a:r>
              <a:rPr lang="en-US" sz="2000" dirty="0"/>
              <a:t>Softkey, then press </a:t>
            </a:r>
          </a:p>
          <a:p>
            <a:pPr>
              <a:defRPr/>
            </a:pPr>
            <a:r>
              <a:rPr lang="en-US" sz="2000" dirty="0"/>
              <a:t>     </a:t>
            </a:r>
            <a:r>
              <a:rPr lang="en-US" sz="2000" b="1" u="sng" dirty="0"/>
              <a:t>Park  </a:t>
            </a:r>
            <a:r>
              <a:rPr lang="en-US" sz="2000" dirty="0"/>
              <a:t>Softkey. 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 The LCD display will show the extension # where the call is parked. 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 You can retrieve the call in another room or someone else on another </a:t>
            </a:r>
          </a:p>
          <a:p>
            <a:pPr>
              <a:defRPr/>
            </a:pPr>
            <a:r>
              <a:rPr lang="en-US" sz="2000" dirty="0"/>
              <a:t>      phone in your system can then dial the call park extension to retrieve </a:t>
            </a:r>
          </a:p>
          <a:p>
            <a:pPr>
              <a:defRPr/>
            </a:pPr>
            <a:r>
              <a:rPr lang="en-US" sz="2000" dirty="0"/>
              <a:t>      the call.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call will stay parked for 2 minutes.  If it is not retrieved within that</a:t>
            </a:r>
          </a:p>
          <a:p>
            <a:pPr>
              <a:defRPr/>
            </a:pPr>
            <a:r>
              <a:rPr lang="en-US" sz="2000" dirty="0"/>
              <a:t>     time frame it will ring back to the phone that parked it.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52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0" y="307974"/>
            <a:ext cx="8558784" cy="48895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333399"/>
                </a:solidFill>
              </a:rPr>
              <a:t>Cisco 8800 Series – Wall Mounted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0" y="900110"/>
            <a:ext cx="8412480" cy="71837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(Cisco 8811 Shown)</a:t>
            </a:r>
          </a:p>
        </p:txBody>
      </p:sp>
      <p:pic>
        <p:nvPicPr>
          <p:cNvPr id="7" name="irc_mi" descr="http://payload286.cargocollective.com/1/3/118422/8023329/7841_WM_9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1" y="1618488"/>
            <a:ext cx="8226996" cy="30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854" y="4824689"/>
            <a:ext cx="84609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altLang="en-US" sz="2800" dirty="0"/>
              <a:t>Pho</a:t>
            </a:r>
            <a:r>
              <a:rPr lang="en-US" altLang="en-US" sz="3200" dirty="0"/>
              <a:t>nes can be wall </a:t>
            </a:r>
            <a:r>
              <a:rPr lang="en-US" altLang="en-US" sz="3200" dirty="0" smtClean="0"/>
              <a:t>mounted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altLang="en-US" sz="3200" dirty="0" smtClean="0"/>
              <a:t>Wall </a:t>
            </a:r>
            <a:r>
              <a:rPr lang="en-US" altLang="en-US" sz="3200" dirty="0"/>
              <a:t>Mount Kit has an </a:t>
            </a:r>
            <a:r>
              <a:rPr lang="en-US" altLang="en-US" sz="3200" dirty="0" smtClean="0"/>
              <a:t>additional </a:t>
            </a:r>
            <a:r>
              <a:rPr lang="en-US" altLang="en-US" sz="3200" dirty="0"/>
              <a:t>charge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57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765" y="188259"/>
            <a:ext cx="8198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DISTINCTIVE 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294" y="1488139"/>
            <a:ext cx="846268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/>
              <a:t>This feature allows phone to have a different Ringtone if phone has more than one line </a:t>
            </a:r>
            <a:endParaRPr lang="en-US" sz="2400" dirty="0" smtClean="0"/>
          </a:p>
          <a:p>
            <a:pPr>
              <a:defRPr/>
            </a:pPr>
            <a:r>
              <a:rPr lang="en-US" sz="2400" b="1" dirty="0" smtClean="0"/>
              <a:t>To </a:t>
            </a:r>
            <a:r>
              <a:rPr lang="en-US" sz="2400" b="1" dirty="0"/>
              <a:t>activate: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 Applications Button          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 2 For </a:t>
            </a:r>
            <a:r>
              <a:rPr lang="en-US" sz="2000" b="1" dirty="0"/>
              <a:t>Settings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 2 For </a:t>
            </a:r>
            <a:r>
              <a:rPr lang="en-US" sz="2000" b="1" dirty="0"/>
              <a:t>Ringtone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 1 for Line 1 – Use  Select/Navigation Button            </a:t>
            </a:r>
            <a:r>
              <a:rPr lang="en-US" sz="2000" dirty="0" smtClean="0"/>
              <a:t>   to </a:t>
            </a:r>
            <a:r>
              <a:rPr lang="en-US" sz="2000" dirty="0"/>
              <a:t>scroll through list  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 </a:t>
            </a:r>
            <a:r>
              <a:rPr lang="en-US" sz="2000" b="1" u="sng" dirty="0"/>
              <a:t> Play </a:t>
            </a:r>
            <a:r>
              <a:rPr lang="en-US" sz="2000" dirty="0"/>
              <a:t>Softkey  to hear how it sounds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Highlight the one you want  – Press </a:t>
            </a:r>
            <a:r>
              <a:rPr lang="en-US" sz="2000" b="1" u="sng" dirty="0"/>
              <a:t>Set</a:t>
            </a:r>
            <a:r>
              <a:rPr lang="en-US" sz="2000" dirty="0"/>
              <a:t> Softkey, to save it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Press</a:t>
            </a:r>
            <a:r>
              <a:rPr lang="en-US" sz="2000" b="1" u="sng" dirty="0"/>
              <a:t> Exit</a:t>
            </a:r>
            <a:r>
              <a:rPr lang="en-US" sz="2000" dirty="0"/>
              <a:t> Softkey to exit out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Repeat these steps for other lines on your phone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  <p:pic>
        <p:nvPicPr>
          <p:cNvPr id="7" name="Picture 6" descr="http://www.cisco.com/c/dam/en/us/td/i/300001-400000/380001-390000/381001-382000/381337.tif/_jcr_content/renditions/38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3" y="2613212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ttp://www.cisco.com/c/dam/en/us/td/i/300001-400000/380001-390000/380001-381000/380634.tif/_jcr_content/renditions/3806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52" y="3440673"/>
            <a:ext cx="609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7" y="384761"/>
            <a:ext cx="8198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3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4400" dirty="0" smtClean="0">
                <a:solidFill>
                  <a:srgbClr val="333399"/>
                </a:solidFill>
              </a:rPr>
              <a:t>QUESTIONS?</a:t>
            </a:r>
            <a:endParaRPr lang="en-US" altLang="en-US" sz="4400" dirty="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634" y="2250141"/>
            <a:ext cx="7982927" cy="354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More info</a:t>
            </a:r>
            <a:r>
              <a:rPr lang="en-US" altLang="en-US" sz="2800" dirty="0" smtClean="0"/>
              <a:t>: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en-US" altLang="en-US" sz="2800" dirty="0"/>
          </a:p>
          <a:p>
            <a:pPr marL="800100" lvl="1" indent="-342900">
              <a:lnSpc>
                <a:spcPct val="8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>
                <a:solidFill>
                  <a:srgbClr val="0070C0"/>
                </a:solidFill>
                <a:hlinkClick r:id="rId2"/>
              </a:rPr>
              <a:t>https://it.ufl.edu/ict/documentation/telecommunications/</a:t>
            </a:r>
            <a:endParaRPr lang="en-US" altLang="en-US" sz="2200" dirty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/>
              <a:t>Phone:  352-273-1234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en-US" altLang="en-US" sz="2800" dirty="0"/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en-US" altLang="en-US" sz="2800" dirty="0"/>
              <a:t>            Thanks for your attendance !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endParaRPr lang="en-US" altLang="en-US" sz="2400" dirty="0"/>
          </a:p>
          <a:p>
            <a:pPr lvl="1" algn="r">
              <a:lnSpc>
                <a:spcPct val="80000"/>
              </a:lnSpc>
              <a:spcBef>
                <a:spcPts val="225"/>
              </a:spcBef>
            </a:pPr>
            <a:r>
              <a:rPr lang="en-US" altLang="en-US" sz="900" dirty="0"/>
              <a:t>Created by:  Rosa Jackson </a:t>
            </a:r>
            <a:r>
              <a:rPr lang="en-US" altLang="en-US" sz="900" dirty="0">
                <a:solidFill>
                  <a:srgbClr val="FF0000"/>
                </a:solidFill>
                <a:hlinkClick r:id="rId3"/>
              </a:rPr>
              <a:t>rosaj@ufl.edu</a:t>
            </a:r>
          </a:p>
          <a:p>
            <a:pPr lvl="1" algn="r">
              <a:lnSpc>
                <a:spcPct val="80000"/>
              </a:lnSpc>
              <a:spcBef>
                <a:spcPts val="225"/>
              </a:spcBef>
            </a:pPr>
            <a:r>
              <a:rPr lang="en-US" altLang="en-US" sz="900" dirty="0"/>
              <a:t>07/09/2018</a:t>
            </a:r>
          </a:p>
        </p:txBody>
      </p:sp>
    </p:spTree>
    <p:extLst>
      <p:ext uri="{BB962C8B-B14F-4D97-AF65-F5344CB8AC3E}">
        <p14:creationId xmlns:p14="http://schemas.microsoft.com/office/powerpoint/2010/main" val="12849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3333" y="2116"/>
            <a:ext cx="8515350" cy="97472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333399"/>
                </a:solidFill>
              </a:rPr>
              <a:t>Cisco 8800 Expansion Module</a:t>
            </a:r>
            <a:endParaRPr lang="en-US" b="1" dirty="0"/>
          </a:p>
        </p:txBody>
      </p:sp>
      <p:pic>
        <p:nvPicPr>
          <p:cNvPr id="6" name="Picture 8" descr="http://www.cisco.com/c/dam/en/us/td/i/300001-400000/370001-380000/372001-373000/372305.tif/_jcr_content/renditions/3723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880532"/>
            <a:ext cx="2946400" cy="524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2067" y="1337733"/>
            <a:ext cx="4944533" cy="4760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2 Page module –18 programmable buttons per </a:t>
            </a:r>
            <a:r>
              <a:rPr lang="en-US" altLang="en-US" sz="2800" dirty="0" smtClean="0"/>
              <a:t>page</a:t>
            </a:r>
          </a:p>
          <a:p>
            <a:pPr>
              <a:defRPr/>
            </a:pPr>
            <a:endParaRPr lang="en-US" altLang="en-US" sz="2800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Buttons may be configured as combination of Lines, </a:t>
            </a:r>
          </a:p>
          <a:p>
            <a:pPr>
              <a:spcBef>
                <a:spcPts val="700"/>
              </a:spcBef>
              <a:defRPr/>
            </a:pPr>
            <a:r>
              <a:rPr lang="en-US" altLang="en-US" sz="2800" dirty="0" smtClean="0"/>
              <a:t>      Speed </a:t>
            </a:r>
            <a:r>
              <a:rPr lang="en-US" altLang="en-US" sz="2800" dirty="0"/>
              <a:t>Dials, Speed Dial </a:t>
            </a:r>
            <a:r>
              <a:rPr lang="en-US" altLang="en-US" sz="2800" dirty="0" smtClean="0"/>
              <a:t>Busy</a:t>
            </a:r>
          </a:p>
          <a:p>
            <a:pPr>
              <a:spcBef>
                <a:spcPts val="700"/>
              </a:spcBef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LampFields </a:t>
            </a:r>
            <a:r>
              <a:rPr lang="en-US" altLang="en-US" sz="2800" dirty="0"/>
              <a:t>or Call Pickups </a:t>
            </a:r>
            <a:endParaRPr lang="en-US" altLang="en-US" sz="2800" dirty="0" smtClean="0"/>
          </a:p>
          <a:p>
            <a:pPr>
              <a:spcBef>
                <a:spcPts val="700"/>
              </a:spcBef>
              <a:defRPr/>
            </a:pPr>
            <a:endParaRPr lang="en-US" altLang="en-US" sz="2800" dirty="0"/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800" dirty="0"/>
              <a:t>Up to 36 total buttons</a:t>
            </a:r>
          </a:p>
        </p:txBody>
      </p:sp>
    </p:spTree>
    <p:extLst>
      <p:ext uri="{BB962C8B-B14F-4D97-AF65-F5344CB8AC3E}">
        <p14:creationId xmlns:p14="http://schemas.microsoft.com/office/powerpoint/2010/main" val="1881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c_mi" descr="http://phone.harvard.edu/files/huit-uc/files/screen_shot_2015-08-17_at_11.27.39_am.png?m=143982528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4" y="1185334"/>
            <a:ext cx="723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4867" y="84667"/>
            <a:ext cx="797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>
                <a:solidFill>
                  <a:srgbClr val="333399"/>
                </a:solidFill>
              </a:rPr>
              <a:t>Cisco 8851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8134" y="4834468"/>
            <a:ext cx="789939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8851 model can accommodate 1 - 2 Expansion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Modules</a:t>
            </a:r>
          </a:p>
          <a:p>
            <a:pPr algn="ctr"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Totaling either 36 or 72 extra programmable buttons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charset="2"/>
              <a:buChar char="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cisco.com/c/dam/en/us/td/i/300001-400000/370001-380000/372001-373000/372304.tif/_jcr_content/renditions/37230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7" y="1295400"/>
            <a:ext cx="823806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666" y="4334934"/>
            <a:ext cx="8128000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charset="2"/>
              <a:buChar char="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  8861 </a:t>
            </a:r>
            <a:r>
              <a:rPr lang="en-US" altLang="en-US" sz="2400" dirty="0">
                <a:solidFill>
                  <a:srgbClr val="000000"/>
                </a:solidFill>
              </a:rPr>
              <a:t>WI-FI Model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charset="2"/>
              <a:buChar char="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  8865 </a:t>
            </a:r>
            <a:r>
              <a:rPr lang="en-US" altLang="en-US" sz="2400" dirty="0">
                <a:solidFill>
                  <a:srgbClr val="000000"/>
                </a:solidFill>
              </a:rPr>
              <a:t>HD Video capabilities 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buFont typeface="Wingdings" charset="2"/>
              <a:buChar char="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  Both </a:t>
            </a:r>
            <a:r>
              <a:rPr lang="en-US" altLang="en-US" sz="2400" dirty="0">
                <a:solidFill>
                  <a:srgbClr val="000000"/>
                </a:solidFill>
              </a:rPr>
              <a:t>models can accommodate up to 3 Expansion </a:t>
            </a:r>
            <a:r>
              <a:rPr lang="en-US" altLang="en-US" sz="2400" dirty="0" smtClean="0">
                <a:solidFill>
                  <a:srgbClr val="000000"/>
                </a:solidFill>
              </a:rPr>
              <a:t>Modules</a:t>
            </a:r>
          </a:p>
          <a:p>
            <a:pPr>
              <a:spcBef>
                <a:spcPts val="700"/>
              </a:spcBef>
              <a:buClr>
                <a:srgbClr val="3333CC"/>
              </a:buClr>
              <a:buSzPct val="60000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    Totaling </a:t>
            </a:r>
            <a:r>
              <a:rPr lang="en-US" altLang="en-US" sz="2400" dirty="0">
                <a:solidFill>
                  <a:srgbClr val="000000"/>
                </a:solidFill>
              </a:rPr>
              <a:t>108 extra </a:t>
            </a:r>
            <a:r>
              <a:rPr lang="en-US" altLang="en-US" sz="2400" dirty="0" smtClean="0">
                <a:solidFill>
                  <a:srgbClr val="000000"/>
                </a:solidFill>
              </a:rPr>
              <a:t>programmable buttons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27000"/>
            <a:ext cx="744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000" dirty="0">
                <a:solidFill>
                  <a:srgbClr val="333399"/>
                </a:solidFill>
              </a:rPr>
              <a:t>Cisco 8861 or 8865</a:t>
            </a:r>
          </a:p>
        </p:txBody>
      </p:sp>
    </p:spTree>
    <p:extLst>
      <p:ext uri="{BB962C8B-B14F-4D97-AF65-F5344CB8AC3E}">
        <p14:creationId xmlns:p14="http://schemas.microsoft.com/office/powerpoint/2010/main" val="4591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277" y="216310"/>
            <a:ext cx="80624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>
                <a:solidFill>
                  <a:srgbClr val="333399"/>
                </a:solidFill>
              </a:rPr>
              <a:t>Cisco 8821 Wireless Phone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94" y="1199535"/>
            <a:ext cx="5053780" cy="25760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097" y="4345857"/>
            <a:ext cx="7728155" cy="169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Supports 2 or more lines – 2.4 inch color display</a:t>
            </a:r>
          </a:p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Bluetooth 4.0 Support </a:t>
            </a:r>
          </a:p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Long Battery life – 240 hours standby or 13 hours talk time</a:t>
            </a:r>
          </a:p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Built in Speakerphone</a:t>
            </a:r>
          </a:p>
        </p:txBody>
      </p:sp>
    </p:spTree>
    <p:extLst>
      <p:ext uri="{BB962C8B-B14F-4D97-AF65-F5344CB8AC3E}">
        <p14:creationId xmlns:p14="http://schemas.microsoft.com/office/powerpoint/2010/main" val="19421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1236133"/>
            <a:ext cx="78824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33" y="4631267"/>
            <a:ext cx="7950200" cy="126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Includes Display Unit &amp; Sound Base with Microphones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/>
            </a:pPr>
            <a:endParaRPr lang="en-US" altLang="en-US" sz="2400" dirty="0"/>
          </a:p>
          <a:p>
            <a:pPr marL="285750" indent="-285750">
              <a:lnSpc>
                <a:spcPct val="9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400" dirty="0"/>
              <a:t>Extra microphone kits can be wired or wireless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220134"/>
            <a:ext cx="727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>
                <a:solidFill>
                  <a:srgbClr val="333399"/>
                </a:solidFill>
              </a:rPr>
              <a:t>Cisco 8831 Conference Phone</a:t>
            </a:r>
            <a:endParaRPr lang="en-US" altLang="en-US" sz="4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794" y="3805085"/>
            <a:ext cx="81621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sz="2000" dirty="0"/>
              <a:t>Wideband (G.722) for crystal-clear audio </a:t>
            </a:r>
            <a:r>
              <a:rPr lang="en-US" sz="2000" dirty="0" smtClean="0"/>
              <a:t>performance</a:t>
            </a:r>
          </a:p>
          <a:p>
            <a:pPr lvl="0" fontAlgn="base"/>
            <a:endParaRPr lang="en-US" sz="2000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sz="2000" dirty="0"/>
              <a:t>360-degree coverage or rooms up to 800 square feet (74.3 square meters</a:t>
            </a:r>
            <a:r>
              <a:rPr lang="en-US" sz="2000" dirty="0" smtClean="0"/>
              <a:t>)</a:t>
            </a:r>
          </a:p>
          <a:p>
            <a:pPr lvl="0" fontAlgn="base"/>
            <a:endParaRPr lang="en-US" sz="2000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sz="2000" dirty="0"/>
              <a:t>Up to 26 </a:t>
            </a:r>
            <a:r>
              <a:rPr lang="en-US" sz="2000" dirty="0" smtClean="0"/>
              <a:t>attendees</a:t>
            </a:r>
          </a:p>
          <a:p>
            <a:pPr lvl="0" fontAlgn="base"/>
            <a:endParaRPr lang="en-US" sz="2000" dirty="0"/>
          </a:p>
          <a:p>
            <a:pPr marL="285750" lvl="0" indent="-285750" fontAlgn="base">
              <a:buFont typeface="Wingdings" panose="05000000000000000000" pitchFamily="2" charset="2"/>
              <a:buChar char="§"/>
            </a:pPr>
            <a:r>
              <a:rPr lang="en-US" sz="2000" dirty="0"/>
              <a:t>Backlit, antiglare, color pixel display eases viewing and navigation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000" y="220134"/>
            <a:ext cx="7272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333399"/>
              </a:buClr>
              <a:buSzPct val="100000"/>
            </a:pPr>
            <a:r>
              <a:rPr lang="en-US" altLang="en-US" sz="4400" dirty="0">
                <a:solidFill>
                  <a:srgbClr val="333399"/>
                </a:solidFill>
              </a:rPr>
              <a:t>Cisco </a:t>
            </a:r>
            <a:r>
              <a:rPr lang="en-US" altLang="en-US" sz="4400" dirty="0" smtClean="0">
                <a:solidFill>
                  <a:srgbClr val="333399"/>
                </a:solidFill>
              </a:rPr>
              <a:t>8832 </a:t>
            </a:r>
            <a:r>
              <a:rPr lang="en-US" altLang="en-US" sz="4400" dirty="0">
                <a:solidFill>
                  <a:srgbClr val="333399"/>
                </a:solidFill>
              </a:rPr>
              <a:t>Conference Phone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981" y="1101213"/>
            <a:ext cx="5252269" cy="23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UFI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FIT - PPT1 - v2 [Read-Only]" id="{172CE2B8-F65C-4D13-8C8E-8BE0C2DEAC32}" vid="{9CEE876F-6540-44FD-AC00-6CB0D06825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2015_2016.UFIT PowerPoint Template</Template>
  <TotalTime>18046</TotalTime>
  <Words>1650</Words>
  <Application>Microsoft Office PowerPoint</Application>
  <PresentationFormat>On-screen Show (4:3)</PresentationFormat>
  <Paragraphs>288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DejaVu Sans</vt:lpstr>
      <vt:lpstr>Georgia</vt:lpstr>
      <vt:lpstr>Palatino Linotype</vt:lpstr>
      <vt:lpstr>Tahoma</vt:lpstr>
      <vt:lpstr>Verdana</vt:lpstr>
      <vt:lpstr>Wingdings</vt:lpstr>
      <vt:lpstr>2015 UFIT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Jackson,Rosa B</dc:creator>
  <cp:lastModifiedBy>Silayeva,Irina V</cp:lastModifiedBy>
  <cp:revision>57</cp:revision>
  <cp:lastPrinted>2016-02-15T16:33:41Z</cp:lastPrinted>
  <dcterms:created xsi:type="dcterms:W3CDTF">2016-02-03T22:05:47Z</dcterms:created>
  <dcterms:modified xsi:type="dcterms:W3CDTF">2018-08-14T20:27:17Z</dcterms:modified>
</cp:coreProperties>
</file>