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31902400" cy="35153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13"/>
    <a:srgbClr val="F45A1D"/>
    <a:srgbClr val="F40000"/>
    <a:srgbClr val="004083"/>
    <a:srgbClr val="FF0000"/>
    <a:srgbClr val="FFE4CD"/>
    <a:srgbClr val="FF9137"/>
    <a:srgbClr val="FD3939"/>
    <a:srgbClr val="D86D02"/>
    <a:srgbClr val="FF47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289" autoAdjust="0"/>
  </p:normalViewPr>
  <p:slideViewPr>
    <p:cSldViewPr>
      <p:cViewPr varScale="1">
        <p:scale>
          <a:sx n="23" d="100"/>
          <a:sy n="23" d="100"/>
        </p:scale>
        <p:origin x="-846" y="-108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24373" cy="1757680"/>
          </a:xfrm>
          <a:prstGeom prst="rect">
            <a:avLst/>
          </a:prstGeom>
        </p:spPr>
        <p:txBody>
          <a:bodyPr vert="horz" lIns="383170" tIns="191585" rIns="383170" bIns="191585" rtlCol="0"/>
          <a:lstStyle>
            <a:lvl1pPr algn="l">
              <a:defRPr sz="5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070644" y="0"/>
            <a:ext cx="13824373" cy="1757680"/>
          </a:xfrm>
          <a:prstGeom prst="rect">
            <a:avLst/>
          </a:prstGeom>
        </p:spPr>
        <p:txBody>
          <a:bodyPr vert="horz" lIns="383170" tIns="191585" rIns="383170" bIns="191585" rtlCol="0"/>
          <a:lstStyle>
            <a:lvl1pPr algn="r">
              <a:defRPr sz="5000"/>
            </a:lvl1pPr>
          </a:lstStyle>
          <a:p>
            <a:fld id="{75E18DAF-F7CF-4323-8E20-5B53B37BFA69}" type="datetimeFigureOut">
              <a:rPr lang="en-US" smtClean="0"/>
              <a:pPr/>
              <a:t>5/11/2009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62800" y="2636838"/>
            <a:ext cx="17576800" cy="13182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83170" tIns="191585" rIns="383170" bIns="191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90240" y="16697960"/>
            <a:ext cx="25521920" cy="15819120"/>
          </a:xfrm>
          <a:prstGeom prst="rect">
            <a:avLst/>
          </a:prstGeom>
        </p:spPr>
        <p:txBody>
          <a:bodyPr vert="horz" lIns="383170" tIns="191585" rIns="383170" bIns="191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3389819"/>
            <a:ext cx="13824373" cy="1757680"/>
          </a:xfrm>
          <a:prstGeom prst="rect">
            <a:avLst/>
          </a:prstGeom>
        </p:spPr>
        <p:txBody>
          <a:bodyPr vert="horz" lIns="383170" tIns="191585" rIns="383170" bIns="191585" rtlCol="0" anchor="b"/>
          <a:lstStyle>
            <a:lvl1pPr algn="l">
              <a:defRPr sz="5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070644" y="33389819"/>
            <a:ext cx="13824373" cy="1757680"/>
          </a:xfrm>
          <a:prstGeom prst="rect">
            <a:avLst/>
          </a:prstGeom>
        </p:spPr>
        <p:txBody>
          <a:bodyPr vert="horz" lIns="383170" tIns="191585" rIns="383170" bIns="191585" rtlCol="0" anchor="b"/>
          <a:lstStyle>
            <a:lvl1pPr algn="r">
              <a:defRPr sz="5000"/>
            </a:lvl1pPr>
          </a:lstStyle>
          <a:p>
            <a:fld id="{C4CB2A50-1421-40BE-91F7-FD4F34AF3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2A50-1421-40BE-91F7-FD4F34AF33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0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F287B-FFF6-4020-B225-91E50188E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E380E-60D4-4E42-ABAB-00088EF74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0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0"/>
            <a:ext cx="245364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ED579-7E2F-4C4D-9570-F51F000E5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0A794-211D-4833-AD8C-6C0DF6ACA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600"/>
            <a:ext cx="310896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6850"/>
            <a:ext cx="31089600" cy="6000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2443F-0153-4556-AB01-5FC6F42E1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0"/>
            <a:ext cx="16383000" cy="181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4200" y="6400800"/>
            <a:ext cx="16383000" cy="181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7DF3-3317-404E-BAA7-B8646B854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0"/>
            <a:ext cx="1616075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140450"/>
            <a:ext cx="1616710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8699500"/>
            <a:ext cx="1616710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62F2-7C0D-4BAF-89DD-D0E29CD63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A25E6-8005-4366-9421-75313F050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E01F6-35B2-4688-89BB-E723B2805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2200"/>
            <a:ext cx="12033250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0"/>
            <a:ext cx="20447000" cy="2341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0400"/>
            <a:ext cx="12033250" cy="1876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CD32C-B5EC-4C99-8921-5EE99F731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19202400"/>
            <a:ext cx="21945600" cy="226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451100"/>
            <a:ext cx="21945600" cy="1645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1469350"/>
            <a:ext cx="21945600" cy="3219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ACA76-855B-4106-AA3A-57656FF55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98550"/>
            <a:ext cx="3291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393" tIns="178697" rIns="357393" bIns="178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6400800"/>
            <a:ext cx="32918400" cy="181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393" tIns="178697" rIns="357393" bIns="17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249809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393" tIns="178697" rIns="357393" bIns="178697" numCol="1" anchor="t" anchorCtr="0" compatLnSpc="1">
            <a:prstTxWarp prst="textNoShape">
              <a:avLst/>
            </a:prstTxWarp>
          </a:bodyPr>
          <a:lstStyle>
            <a:lvl1pPr defTabSz="3573463">
              <a:defRPr sz="5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80900"/>
            <a:ext cx="1158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393" tIns="178697" rIns="357393" bIns="178697" numCol="1" anchor="t" anchorCtr="0" compatLnSpc="1">
            <a:prstTxWarp prst="textNoShape">
              <a:avLst/>
            </a:prstTxWarp>
          </a:bodyPr>
          <a:lstStyle>
            <a:lvl1pPr algn="ctr" defTabSz="3573463">
              <a:defRPr sz="5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809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393" tIns="178697" rIns="357393" bIns="178697" numCol="1" anchor="t" anchorCtr="0" compatLnSpc="1">
            <a:prstTxWarp prst="textNoShape">
              <a:avLst/>
            </a:prstTxWarp>
          </a:bodyPr>
          <a:lstStyle>
            <a:lvl1pPr algn="r" defTabSz="3573463">
              <a:defRPr sz="5500"/>
            </a:lvl1pPr>
          </a:lstStyle>
          <a:p>
            <a:fld id="{0328A24D-0645-4A04-988B-A820BA9799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2pPr>
      <a:lvl3pPr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3pPr>
      <a:lvl4pPr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4pPr>
      <a:lvl5pPr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5pPr>
      <a:lvl6pPr marL="457200"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6pPr>
      <a:lvl7pPr marL="914400"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7pPr>
      <a:lvl8pPr marL="1371600"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8pPr>
      <a:lvl9pPr marL="1828800" algn="ctr" defTabSz="3573463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charset="0"/>
        </a:defRPr>
      </a:lvl9pPr>
    </p:titleStyle>
    <p:bodyStyle>
      <a:lvl1pPr marL="1339850" indent="-1339850" algn="l" defTabSz="3573463" rtl="0" fontAlgn="base">
        <a:spcBef>
          <a:spcPct val="20000"/>
        </a:spcBef>
        <a:spcAft>
          <a:spcPct val="0"/>
        </a:spcAft>
        <a:buChar char="•"/>
        <a:defRPr sz="12500">
          <a:solidFill>
            <a:schemeClr val="tx1"/>
          </a:solidFill>
          <a:latin typeface="+mn-lt"/>
          <a:ea typeface="+mn-ea"/>
          <a:cs typeface="+mn-cs"/>
        </a:defRPr>
      </a:lvl1pPr>
      <a:lvl2pPr marL="2903538" indent="-1116013" algn="l" defTabSz="3573463" rtl="0" fontAlgn="base">
        <a:spcBef>
          <a:spcPct val="20000"/>
        </a:spcBef>
        <a:spcAft>
          <a:spcPct val="0"/>
        </a:spcAft>
        <a:buChar char="–"/>
        <a:defRPr sz="10900">
          <a:solidFill>
            <a:schemeClr val="tx1"/>
          </a:solidFill>
          <a:latin typeface="+mn-lt"/>
        </a:defRPr>
      </a:lvl2pPr>
      <a:lvl3pPr marL="4467225" indent="-893763" algn="l" defTabSz="3573463" rtl="0" fontAlgn="base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</a:defRPr>
      </a:lvl3pPr>
      <a:lvl4pPr marL="6254750" indent="-893763" algn="l" defTabSz="3573463" rtl="0" fontAlgn="base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</a:defRPr>
      </a:lvl4pPr>
      <a:lvl5pPr marL="8040688" indent="-892175" algn="l" defTabSz="3573463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5pPr>
      <a:lvl6pPr marL="8497888" indent="-892175" algn="l" defTabSz="3573463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6pPr>
      <a:lvl7pPr marL="8955088" indent="-892175" algn="l" defTabSz="3573463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7pPr>
      <a:lvl8pPr marL="9412288" indent="-892175" algn="l" defTabSz="3573463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8pPr>
      <a:lvl9pPr marL="9869488" indent="-892175" algn="l" defTabSz="3573463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 bwMode="auto">
          <a:xfrm>
            <a:off x="914400" y="12801599"/>
            <a:ext cx="10972800" cy="13716001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24688800" y="7244862"/>
            <a:ext cx="10972800" cy="6699738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9" name="Picture 108" descr="air flow 2.jpg"/>
          <p:cNvPicPr>
            <a:picLocks noChangeAspect="1"/>
          </p:cNvPicPr>
          <p:nvPr/>
        </p:nvPicPr>
        <p:blipFill>
          <a:blip r:embed="rId3"/>
          <a:srcRect r="16094"/>
          <a:stretch>
            <a:fillRect/>
          </a:stretch>
        </p:blipFill>
        <p:spPr>
          <a:xfrm>
            <a:off x="30270449" y="8877299"/>
            <a:ext cx="4691127" cy="413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ounded Rectangle 26"/>
          <p:cNvSpPr/>
          <p:nvPr/>
        </p:nvSpPr>
        <p:spPr bwMode="auto">
          <a:xfrm>
            <a:off x="914400" y="6400798"/>
            <a:ext cx="10972800" cy="6251171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Bike and Balls.png"/>
          <p:cNvPicPr>
            <a:picLocks noChangeAspect="1"/>
          </p:cNvPicPr>
          <p:nvPr/>
        </p:nvPicPr>
        <p:blipFill>
          <a:blip r:embed="rId4"/>
          <a:srcRect t="21602" b="7829"/>
          <a:stretch>
            <a:fillRect/>
          </a:stretch>
        </p:blipFill>
        <p:spPr>
          <a:xfrm>
            <a:off x="7842739" y="23774399"/>
            <a:ext cx="5027535" cy="35478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7877" y="2787254"/>
            <a:ext cx="724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cap="small" dirty="0" smtClean="0">
                <a:latin typeface="Calibri" pitchFamily="34" charset="0"/>
              </a:rPr>
              <a:t>Air Compressor</a:t>
            </a:r>
            <a:endParaRPr lang="en-US" sz="8000" i="1" cap="small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95" y="5023919"/>
            <a:ext cx="1160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latin typeface="Calibri" pitchFamily="34" charset="0"/>
              </a:rPr>
              <a:t>Sean Lopez, Hans Roesch, Andrew McDonald, Paul Moore, Daniel Zambrano, Brian Davidson</a:t>
            </a:r>
            <a:endParaRPr lang="en-US" sz="2400" cap="small" dirty="0">
              <a:latin typeface="Calibri" pitchFamily="34" charset="0"/>
            </a:endParaRPr>
          </a:p>
        </p:txBody>
      </p:sp>
      <p:pic>
        <p:nvPicPr>
          <p:cNvPr id="19" name="Picture 18" descr="Gator Engineering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8645" y="1428598"/>
            <a:ext cx="3775075" cy="27241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6400800"/>
            <a:ext cx="10972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Design Features</a:t>
            </a:r>
          </a:p>
          <a:p>
            <a:pPr marL="45720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Compact, lightweight, portable air compressor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Attaches to the top tube of common bicycle frames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Maximum pressure: 120 psig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Fills 3 mountain bike tires with SF = 1.3, 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3 road bike tires with SF = 2.7, 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8 basketballs or 11 footballs with SF = 1.0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LCD display with automatic shutoff at desired pressure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Rechargeable using 11.1 V, 1100 mAh lithium-polymer battery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To be sold for $80.00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LED lighting for night time use</a:t>
            </a:r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pic>
        <p:nvPicPr>
          <p:cNvPr id="21" name="Picture 20" descr="Air Repair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45" y="1625448"/>
            <a:ext cx="6862768" cy="14027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682911" y="5032371"/>
            <a:ext cx="18235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8645" y="4098773"/>
            <a:ext cx="395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4083"/>
                </a:solidFill>
                <a:latin typeface="Times New Roman" pitchFamily="18" charset="0"/>
                <a:cs typeface="Times New Roman" pitchFamily="18" charset="0"/>
              </a:rPr>
              <a:t>Department of Mechanical &amp; Aerospace Engineering</a:t>
            </a:r>
            <a:endParaRPr lang="en-US" sz="2400" dirty="0">
              <a:solidFill>
                <a:srgbClr val="00408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6895" y="4019398"/>
            <a:ext cx="50641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cap="small" dirty="0" smtClean="0">
                <a:latin typeface="Calibri" pitchFamily="34" charset="0"/>
              </a:rPr>
              <a:t>EML 4501 – Group 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14400" y="12801599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12801600" y="6400800"/>
            <a:ext cx="10972800" cy="5486400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801600" y="6400800"/>
            <a:ext cx="10972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How It Works</a:t>
            </a:r>
          </a:p>
          <a:p>
            <a:pPr marL="457200"/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 rechargeable, 11.1 V, 1100 mAh battery powers an electric motor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 motor drives a gear train with a gear ratio of 3.5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 final gear of the gear train rotates the fan, piston crank, and counterweight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 piston crank actuates the piston head in its forward and backward strokes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 fan draws in ambient air from outside the air compressor and blows it over the piston casing</a:t>
            </a: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24688800" y="914400"/>
            <a:ext cx="10972800" cy="6272784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688800" y="914400"/>
            <a:ext cx="10972800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Electrical Circuit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29781500" y="2121408"/>
            <a:ext cx="5337659" cy="45720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688800" y="7315200"/>
            <a:ext cx="54864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Heat Transfer</a:t>
            </a:r>
          </a:p>
          <a:p>
            <a:pPr marL="457200"/>
            <a:endParaRPr lang="en-US" sz="1000" b="1" i="1" cap="small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Computer-style fan </a:t>
            </a:r>
          </a:p>
          <a:p>
            <a:pPr marL="457200"/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 (</a:t>
            </a:r>
            <a:r>
              <a:rPr lang="en-US" sz="2800" i="1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Q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= 6.5 </a:t>
            </a:r>
            <a:r>
              <a:rPr lang="en-US" sz="2800" dirty="0" err="1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cfm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Fin-cooled piston head </a:t>
            </a:r>
          </a:p>
          <a:p>
            <a:pPr marL="457200"/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 (</a:t>
            </a:r>
            <a:r>
              <a:rPr lang="en-US" sz="2800" i="1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q</a:t>
            </a:r>
            <a:r>
              <a:rPr lang="en-US" sz="2800" i="1" baseline="-250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f,total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= 4.38 W, </a:t>
            </a:r>
            <a:r>
              <a:rPr lang="el-GR" sz="2800" i="1" dirty="0" smtClean="0">
                <a:ln w="3175">
                  <a:noFill/>
                </a:ln>
                <a:solidFill>
                  <a:schemeClr val="bg1"/>
                </a:solidFill>
                <a:latin typeface="Arial"/>
                <a:cs typeface="Arial"/>
              </a:rPr>
              <a:t>ε</a:t>
            </a:r>
            <a:r>
              <a:rPr lang="en-US" sz="2800" i="1" baseline="-25000" dirty="0" smtClean="0">
                <a:ln w="3175">
                  <a:noFill/>
                </a:ln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Arial"/>
                <a:cs typeface="Arial"/>
              </a:rPr>
              <a:t> = 2.53)</a:t>
            </a:r>
            <a:endParaRPr lang="en-US" sz="2800" dirty="0" smtClean="0">
              <a:ln w="3175">
                <a:noFill/>
              </a:ln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Strategically placed air vents for </a:t>
            </a:r>
          </a:p>
          <a:p>
            <a:pPr marL="457200"/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  cool air intake and hot air</a:t>
            </a:r>
          </a:p>
          <a:p>
            <a:pPr marL="457200"/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  exhaust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Designed to prevent users from</a:t>
            </a:r>
          </a:p>
          <a:p>
            <a:pPr marL="457200"/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  holding hot sections of the</a:t>
            </a:r>
          </a:p>
          <a:p>
            <a:pPr marL="457200"/>
            <a:r>
              <a:rPr lang="en-US" sz="2800" dirty="0" smtClean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</a:rPr>
              <a:t>   device</a:t>
            </a:r>
          </a:p>
          <a:p>
            <a:pPr marL="45720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24688800" y="14032523"/>
            <a:ext cx="10972800" cy="8827477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88800" y="13997354"/>
            <a:ext cx="53808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Performance</a:t>
            </a:r>
          </a:p>
          <a:p>
            <a:pPr marL="45720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Average torque during 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compression is at maximum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motor efficiency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Maximum torque at 150 psig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tire pressure is equal to motor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stall torque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All high cycle fatigue stresses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fell within the modified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Goodman plot areas for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their material types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High discharge battery with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15C  allows up to 169.5 Amps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of current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Battery can power the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compressor for 433 seconds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of runtime</a:t>
            </a:r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2801600" y="11984477"/>
            <a:ext cx="10972800" cy="6329649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801600" y="11922369"/>
            <a:ext cx="1041009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Operation</a:t>
            </a:r>
          </a:p>
          <a:p>
            <a:pPr marL="457200"/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Bicycle Tires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Remove  the Schrader valve cap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Attach the 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Air Repair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nozzle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Set desired pressure by pressing the        and        buttons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Press the “Fill” button</a:t>
            </a:r>
          </a:p>
          <a:p>
            <a:pPr marL="971550" indent="-514350"/>
            <a:endParaRPr lang="en-US" sz="1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71550" indent="-514350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Sports Balls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Attach needle adapter to 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Air Repair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nozzle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Insert needle into sports ball valve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Set desired pressure by pressing the        and        buttons</a:t>
            </a:r>
          </a:p>
          <a:p>
            <a:pPr marL="9715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Press the “Fill” button</a:t>
            </a:r>
          </a:p>
          <a:p>
            <a:pPr marL="971550" indent="-514350">
              <a:buAutoNum type="arabicPeriod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71550" indent="-514350">
              <a:buAutoNum type="arabicPeriod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71550" indent="-514350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19213033" y="14417749"/>
            <a:ext cx="361950" cy="28575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 rot="10800000">
            <a:off x="20371981" y="14428381"/>
            <a:ext cx="361950" cy="28575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19228526" y="16746583"/>
            <a:ext cx="361950" cy="28575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 rot="10800000">
            <a:off x="20364994" y="16746583"/>
            <a:ext cx="361950" cy="28575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24688800" y="22860000"/>
            <a:ext cx="10972800" cy="3657600"/>
          </a:xfrm>
          <a:prstGeom prst="roundRect">
            <a:avLst/>
          </a:prstGeom>
          <a:gradFill flip="none" rotWithShape="1">
            <a:gsLst>
              <a:gs pos="73000">
                <a:srgbClr val="004083">
                  <a:alpha val="30000"/>
                </a:srgbClr>
              </a:gs>
              <a:gs pos="10000">
                <a:srgbClr val="004083">
                  <a:alpha val="62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73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688800" y="22859999"/>
            <a:ext cx="108481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Safety Features</a:t>
            </a:r>
          </a:p>
          <a:p>
            <a:pPr marL="457200" indent="342900"/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Hot components located away from handle</a:t>
            </a:r>
          </a:p>
          <a:p>
            <a:pPr marL="457200"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Automatic shut-off to prevent overfilling tires and balls</a:t>
            </a:r>
          </a:p>
          <a:p>
            <a:pPr marL="457200"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LED lighting for night time use</a:t>
            </a:r>
          </a:p>
          <a:p>
            <a:pPr marL="457200"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Designed for adequate air flow to prevent overheating</a:t>
            </a:r>
          </a:p>
          <a:p>
            <a:pPr>
              <a:buFont typeface="Arial" pitchFamily="34" charset="0"/>
              <a:buChar char="•"/>
            </a:pPr>
            <a:endParaRPr lang="en-US" sz="5400" dirty="0" smtClean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599900" y="2070100"/>
            <a:ext cx="10972800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8-Bit, 28 pin microcontroller 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Piezoelectric pressure sensor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Two LEDs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Backlit LCD display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Power switch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Relay switch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12 VDC electric motor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11.1 V, 1100 mAh lithium ion</a:t>
            </a:r>
          </a:p>
          <a:p>
            <a:pPr marL="45720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battery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AC adapter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1266" y="2487168"/>
            <a:ext cx="4923861" cy="38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0" name="Straight Arrow Connector 69"/>
          <p:cNvCxnSpPr/>
          <p:nvPr/>
        </p:nvCxnSpPr>
        <p:spPr bwMode="auto">
          <a:xfrm rot="5400000">
            <a:off x="30943962" y="8775906"/>
            <a:ext cx="914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>
            <a:off x="31162199" y="8847839"/>
            <a:ext cx="914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rot="5400000">
            <a:off x="31458039" y="8929951"/>
            <a:ext cx="914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rot="5400000">
            <a:off x="31740100" y="8862469"/>
            <a:ext cx="914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3207158" y="10266947"/>
            <a:ext cx="694944" cy="39502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32972944" y="10385282"/>
            <a:ext cx="694944" cy="39502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33286406" y="10017011"/>
            <a:ext cx="694944" cy="39502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4286775" y="10816702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34310886" y="11060269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34325516" y="11301671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34347462" y="11550387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34362092" y="11850311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34384038" y="12135603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4391353" y="12420896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34373066" y="12702531"/>
            <a:ext cx="924154" cy="975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8913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6" name="Table 105"/>
          <p:cNvGraphicFramePr>
            <a:graphicFrameLocks noGrp="1"/>
          </p:cNvGraphicFramePr>
          <p:nvPr/>
        </p:nvGraphicFramePr>
        <p:xfrm>
          <a:off x="1590675" y="17849850"/>
          <a:ext cx="6086475" cy="734377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64029"/>
                <a:gridCol w="2018919"/>
                <a:gridCol w="942492"/>
                <a:gridCol w="1682052"/>
                <a:gridCol w="878983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Calibri" pitchFamily="34" charset="0"/>
                        </a:rPr>
                        <a:t>Part Number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Calibri" pitchFamily="34" charset="0"/>
                        </a:rPr>
                        <a:t>Part Description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Calibri" pitchFamily="34" charset="0"/>
                        </a:rPr>
                        <a:t>Plastic/ Metal</a:t>
                      </a:r>
                      <a:r>
                        <a:rPr lang="en-US" sz="1200" b="1" u="none" strike="noStrike" dirty="0">
                          <a:latin typeface="Calibri" pitchFamily="34" charset="0"/>
                        </a:rPr>
                        <a:t>/ Rubber?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Calibri" pitchFamily="34" charset="0"/>
                        </a:rPr>
                        <a:t>Material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Calibri" pitchFamily="34" charset="0"/>
                        </a:rPr>
                        <a:t>Manufacture Cost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Air Hose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Styrene-butadiene Rubber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Air Hose Connector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Aluminum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$0.25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Air Hose Metal Needle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Machined Brass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$0.30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Air Hose Nozzle Casing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Nylon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Air Hose Nozzle Connector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Nylon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Air Hose Nozzle Lever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Nylon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Air Hose Nozzle Rubber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Styrene-butadiene Rubber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$0.07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Bottom Casing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Polypropylene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$0.78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Casing-Gear Bearing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$0.25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Counterweight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Zinc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$0.32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Counterweight Pin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$0.24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Counterweight Rod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$0.27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Dual Gear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Acetal (Duracon)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Fan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ABS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Gauge Hose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Styrene-butadiene Rubber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Gear 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Acetal (Duracon)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$0.09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Gear Axis Shaft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$0.25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Gear Train Top Casing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Phenol Formaldehyde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$0.30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LCD Cover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Polysulfone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Motor Casing-Split Lock Washer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Motor Cushion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PVC Elastomer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$0.10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Pinion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latin typeface="Calibri" pitchFamily="34" charset="0"/>
                        </a:rPr>
                        <a:t>Acetal</a:t>
                      </a:r>
                      <a:r>
                        <a:rPr lang="en-US" sz="1200" u="none" strike="noStrike" dirty="0">
                          <a:latin typeface="Calibri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latin typeface="Calibri" pitchFamily="34" charset="0"/>
                        </a:rPr>
                        <a:t>Duracon</a:t>
                      </a:r>
                      <a:r>
                        <a:rPr lang="en-US" sz="1200" u="none" strike="noStrike" dirty="0">
                          <a:latin typeface="Calibri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$0.09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Bottom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$0.38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Casing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Phenol Formaldehyde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$0.40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Connecting Rod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$0.50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Cylinder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$0.28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Head-Body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Zinc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$0.52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Top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$0.19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Pin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Steel Alloy 4140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$0.24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Piston Rubber Seal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FEP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$0.08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Pressure Seal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Styrene-butadiene Rubber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$0.04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Sensor Case Bottom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Nylon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$0.14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Sensor Case Top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Nylon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$0.13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latin typeface="Calibri" pitchFamily="34" charset="0"/>
                        </a:rPr>
                        <a:t>34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Upper Casing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P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Polypropylene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latin typeface="Calibri" pitchFamily="34" charset="0"/>
                        </a:rPr>
                        <a:t>$</a:t>
                      </a:r>
                      <a:r>
                        <a:rPr lang="en-US" sz="1200" u="none" strike="noStrike" dirty="0" smtClean="0">
                          <a:latin typeface="Calibri" pitchFamily="34" charset="0"/>
                        </a:rPr>
                        <a:t>0.78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latin typeface="Calibri" pitchFamily="34" charset="0"/>
                        </a:rPr>
                        <a:t>$8.31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8000283" y="17840731"/>
          <a:ext cx="2610051" cy="465010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18615"/>
                <a:gridCol w="1565974"/>
                <a:gridCol w="525462"/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itchFamily="34" charset="0"/>
                        </a:rPr>
                        <a:t>Part Number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itchFamily="34" charset="0"/>
                        </a:rPr>
                        <a:t>Part Description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itchFamily="34" charset="0"/>
                        </a:rPr>
                        <a:t>Part Cost</a:t>
                      </a:r>
                      <a:endParaRPr lang="en-US" sz="1200" b="1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3 Step Switch PCB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$0.25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Arrow Button Down PCB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$0.16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Arrow Button PCB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$0.16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Battery Pack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$8.00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latin typeface="Calibri" pitchFamily="34" charset="0"/>
                        </a:rPr>
                        <a:t>Buton</a:t>
                      </a:r>
                      <a:r>
                        <a:rPr lang="en-US" sz="1200" u="none" strike="noStrike" dirty="0">
                          <a:latin typeface="Calibri" pitchFamily="34" charset="0"/>
                        </a:rPr>
                        <a:t> Circuit Board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$0.15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Button Harness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$0.05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Charger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$5.71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Fill Button PCB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$0.16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LCD and MC Board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$0.50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LCD Backlight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$0.20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LCD Board Wire Harness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$0.05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LCD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$0.60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LED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$0.10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MC Controller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$0.80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Motor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$2.00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Pressure Sensor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$6.55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Relay PCB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$0.40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latin typeface="Calibri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Resistors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Calibri" pitchFamily="34" charset="0"/>
                        </a:rPr>
                        <a:t>$0.20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2029"/>
                          </a:solidFill>
                          <a:latin typeface="Calibri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1F2029"/>
                          </a:solidFill>
                          <a:latin typeface="Calibri" pitchFamily="34" charset="0"/>
                        </a:rPr>
                        <a:t>Board Screws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2029"/>
                          </a:solidFill>
                          <a:latin typeface="Calibri" pitchFamily="34" charset="0"/>
                        </a:rPr>
                        <a:t>$0.08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2029"/>
                          </a:solidFill>
                          <a:latin typeface="Calibri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1F2029"/>
                          </a:solidFill>
                          <a:latin typeface="Calibri" pitchFamily="34" charset="0"/>
                        </a:rPr>
                        <a:t>Piston Screws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2029"/>
                          </a:solidFill>
                          <a:latin typeface="Calibri" pitchFamily="34" charset="0"/>
                        </a:rPr>
                        <a:t>$0.15</a:t>
                      </a:r>
                      <a:endParaRPr lang="en-US" sz="1200" b="0" i="0" u="none" strike="noStrike" dirty="0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Calibri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1F2029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latin typeface="Calibri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Calibri" pitchFamily="34" charset="0"/>
                        </a:rPr>
                        <a:t>$</a:t>
                      </a:r>
                      <a:r>
                        <a:rPr lang="en-US" sz="1200" b="1" u="none" strike="noStrike" dirty="0" smtClean="0">
                          <a:latin typeface="Calibri" pitchFamily="34" charset="0"/>
                        </a:rPr>
                        <a:t>26.27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914400" y="12801599"/>
            <a:ext cx="10972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5400" i="1" dirty="0" smtClean="0">
                <a:solidFill>
                  <a:schemeClr val="bg1"/>
                </a:solidFill>
                <a:latin typeface="Calibri" pitchFamily="34" charset="0"/>
              </a:rPr>
              <a:t>      </a:t>
            </a:r>
            <a:r>
              <a:rPr lang="en-US" sz="6600" b="1" i="1" cap="small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Manufacturing Cost</a:t>
            </a:r>
          </a:p>
          <a:p>
            <a:pPr marL="45720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Total cost of materials and parts: $34.58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Total assembly time: 5 minutes and 46 seconds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Labor rate: $30.56/hr (manufactured in USA)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Assembly cost: $2.94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Start-up cost from automatic soldering machine: $10,000</a:t>
            </a:r>
          </a:p>
          <a:p>
            <a:pPr marL="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Total manufacturing cost: $37.52</a:t>
            </a:r>
          </a:p>
          <a:p>
            <a:pPr marL="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                 Manufactured Parts                              COTS Parts</a:t>
            </a:r>
          </a:p>
        </p:txBody>
      </p:sp>
      <p:cxnSp>
        <p:nvCxnSpPr>
          <p:cNvPr id="110" name="Straight Arrow Connector 109"/>
          <p:cNvCxnSpPr/>
          <p:nvPr/>
        </p:nvCxnSpPr>
        <p:spPr bwMode="auto">
          <a:xfrm rot="5400000">
            <a:off x="31983466" y="8805477"/>
            <a:ext cx="9144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13300" y="15316200"/>
            <a:ext cx="4724439" cy="324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0" y="18935700"/>
            <a:ext cx="4997806" cy="2963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Picture 81" descr="rear angled 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07108" y="1230923"/>
            <a:ext cx="4193287" cy="4609415"/>
          </a:xfrm>
          <a:prstGeom prst="rect">
            <a:avLst/>
          </a:prstGeom>
        </p:spPr>
      </p:pic>
      <p:pic>
        <p:nvPicPr>
          <p:cNvPr id="81" name="Picture 80" descr="interior side view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1261" y="17824154"/>
            <a:ext cx="11465169" cy="9467169"/>
          </a:xfrm>
          <a:prstGeom prst="rect">
            <a:avLst/>
          </a:prstGeom>
        </p:spPr>
      </p:pic>
      <p:pic>
        <p:nvPicPr>
          <p:cNvPr id="84" name="Picture 83" descr="side view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40554" y="773723"/>
            <a:ext cx="8639033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73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73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963</Words>
  <Application>Microsoft PowerPoint</Application>
  <PresentationFormat>Custom</PresentationFormat>
  <Paragraphs>345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Rennie</dc:creator>
  <cp:lastModifiedBy>Ken Booth</cp:lastModifiedBy>
  <cp:revision>119</cp:revision>
  <dcterms:created xsi:type="dcterms:W3CDTF">2005-11-28T15:42:22Z</dcterms:created>
  <dcterms:modified xsi:type="dcterms:W3CDTF">2009-05-11T14:26:08Z</dcterms:modified>
</cp:coreProperties>
</file>