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5"/>
    <p:sldMasterId id="2147483754" r:id="rId6"/>
  </p:sldMasterIdLst>
  <p:notesMasterIdLst>
    <p:notesMasterId r:id="rId21"/>
  </p:notesMasterIdLst>
  <p:handoutMasterIdLst>
    <p:handoutMasterId r:id="rId22"/>
  </p:handoutMasterIdLst>
  <p:sldIdLst>
    <p:sldId id="585" r:id="rId7"/>
    <p:sldId id="586" r:id="rId8"/>
    <p:sldId id="588" r:id="rId9"/>
    <p:sldId id="589" r:id="rId10"/>
    <p:sldId id="591" r:id="rId11"/>
    <p:sldId id="598" r:id="rId12"/>
    <p:sldId id="294" r:id="rId13"/>
    <p:sldId id="592" r:id="rId14"/>
    <p:sldId id="597" r:id="rId15"/>
    <p:sldId id="287" r:id="rId16"/>
    <p:sldId id="593" r:id="rId17"/>
    <p:sldId id="595" r:id="rId18"/>
    <p:sldId id="596" r:id="rId19"/>
    <p:sldId id="599" r:id="rId20"/>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siness 1" id="{65A9B29A-F89A-4A95-9BAC-1547673B6D5F}">
          <p14:sldIdLst>
            <p14:sldId id="585"/>
            <p14:sldId id="586"/>
            <p14:sldId id="588"/>
            <p14:sldId id="589"/>
            <p14:sldId id="591"/>
            <p14:sldId id="598"/>
            <p14:sldId id="294"/>
            <p14:sldId id="592"/>
            <p14:sldId id="597"/>
            <p14:sldId id="287"/>
            <p14:sldId id="593"/>
            <p14:sldId id="595"/>
            <p14:sldId id="596"/>
            <p14:sldId id="599"/>
          </p14:sldIdLst>
        </p14:section>
      </p14:sectionLst>
    </p:ext>
    <p:ext uri="{EFAFB233-063F-42B5-8137-9DF3F51BA10A}">
      <p15:sldGuideLst xmlns:p15="http://schemas.microsoft.com/office/powerpoint/2012/main">
        <p15:guide id="1" orient="horz" pos="2251" userDrawn="1">
          <p15:clr>
            <a:srgbClr val="A4A3A4"/>
          </p15:clr>
        </p15:guide>
        <p15:guide id="3" orient="horz" pos="3158"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32"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4"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nick, Susan" initials="MS" lastIdx="2" clrIdx="0">
    <p:extLst>
      <p:ext uri="{19B8F6BF-5375-455C-9EA6-DF929625EA0E}">
        <p15:presenceInfo xmlns:p15="http://schemas.microsoft.com/office/powerpoint/2012/main" userId="S::susan.mitnick@ufl.edu::ec5843a6-9ffd-44ac-bc6c-59dd050e922f" providerId="AD"/>
      </p:ext>
    </p:extLst>
  </p:cmAuthor>
  <p:cmAuthor id="2" name="Haynes,Troy D" initials="HD" lastIdx="1" clrIdx="1">
    <p:extLst>
      <p:ext uri="{19B8F6BF-5375-455C-9EA6-DF929625EA0E}">
        <p15:presenceInfo xmlns:p15="http://schemas.microsoft.com/office/powerpoint/2012/main" userId="S::thaynes@ufl.edu::9a486ceb-d1da-42ac-92e5-7bda8bc342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EA5"/>
    <a:srgbClr val="D16B17"/>
    <a:srgbClr val="E9E9E9"/>
    <a:srgbClr val="2A9A72"/>
    <a:srgbClr val="1E2631"/>
    <a:srgbClr val="7F7F7F"/>
    <a:srgbClr val="222A35"/>
    <a:srgbClr val="2F3A46"/>
    <a:srgbClr val="DBDBDB"/>
    <a:srgbClr val="2F3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CF34A-B7EB-42A7-9A1A-536EC8F52D3C}" v="6" dt="2021-05-14T14:59:47.401"/>
    <p1510:client id="{714DFD6D-B22D-7849-547E-C074A0A3520C}" v="1" dt="2021-07-28T21:05:20.297"/>
    <p1510:client id="{E092613A-2B36-2F6C-E3E3-5E6F76B9C0AC}" v="15" dt="2021-06-23T17:20:17.062"/>
    <p1510:client id="{ED97C79F-E056-0000-B56C-24A6FE006734}" v="1" dt="2021-05-13T20:03:01.038"/>
    <p1510:client id="{F34E5FD9-3D05-4EE0-AEC3-DFF888E69305}" v="11" dt="2021-05-13T19:29:00.51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88825" autoAdjust="0"/>
  </p:normalViewPr>
  <p:slideViewPr>
    <p:cSldViewPr snapToGrid="0">
      <p:cViewPr varScale="1">
        <p:scale>
          <a:sx n="27" d="100"/>
          <a:sy n="27" d="100"/>
        </p:scale>
        <p:origin x="52" y="718"/>
      </p:cViewPr>
      <p:guideLst>
        <p:guide orient="horz" pos="2251"/>
        <p:guide orient="horz" pos="3158"/>
        <p:guide orient="horz" pos="981"/>
        <p:guide pos="3840"/>
        <p:guide pos="575"/>
        <p:guide pos="7105"/>
        <p:guide pos="7408"/>
        <p:guide pos="332"/>
        <p:guide pos="1965"/>
        <p:guide pos="5715"/>
        <p:guide pos="4384"/>
        <p:guide orient="horz" pos="3294"/>
        <p:guide orient="horz" pos="2160"/>
      </p:guideLst>
    </p:cSldViewPr>
  </p:slideViewPr>
  <p:notesTextViewPr>
    <p:cViewPr>
      <p:scale>
        <a:sx n="1" d="1"/>
        <a:sy n="1" d="1"/>
      </p:scale>
      <p:origin x="0" y="0"/>
    </p:cViewPr>
  </p:notesTextViewPr>
  <p:notesViewPr>
    <p:cSldViewPr snapToGrid="0">
      <p:cViewPr>
        <p:scale>
          <a:sx n="1" d="2"/>
          <a:sy n="1" d="2"/>
        </p:scale>
        <p:origin x="1536" y="-8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Espace réservé de la date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A33B4B9-AFB0-43EB-82AF-ED70AC262E4F}" type="datetimeFigureOut">
              <a:rPr lang="en-US" smtClean="0"/>
              <a:pPr/>
              <a:t>7/29/2021</a:t>
            </a:fld>
            <a:endParaRPr lang="en-US"/>
          </a:p>
        </p:txBody>
      </p:sp>
      <p:sp>
        <p:nvSpPr>
          <p:cNvPr id="4" name="Espace réservé du pied de page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6472C8F-9949-4688-BFEB-F813D79CFC0A}" type="slidenum">
              <a:rPr lang="en-US" smtClean="0"/>
              <a:pPr/>
              <a:t>‹#›</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Espace réservé de la date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D31E77A-DD07-4A76-801D-B4BF4990C412}" type="datetimeFigureOut">
              <a:rPr lang="en-US" smtClean="0"/>
              <a:pPr/>
              <a:t>7/29/2021</a:t>
            </a:fld>
            <a:endParaRPr lang="en-US"/>
          </a:p>
        </p:txBody>
      </p:sp>
      <p:sp>
        <p:nvSpPr>
          <p:cNvPr id="4" name="Espace réservé de l'image des diapositives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CA3AB2B-189A-4C92-A457-C6A3833631A7}" type="slidenum">
              <a:rPr lang="en-US" smtClean="0"/>
              <a:pPr/>
              <a:t>‹#›</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33237">
              <a:defRPr/>
            </a:pPr>
            <a:endParaRPr lang="en-US" dirty="0">
              <a:cs typeface="Calibri"/>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2533689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these comments from your Gate 2presentation: We think this is Service Owner deliverables. For now, retain slide till we get comments from next G2 presentation</a:t>
            </a:r>
          </a:p>
        </p:txBody>
      </p:sp>
      <p:sp>
        <p:nvSpPr>
          <p:cNvPr id="4" name="Slide Number Placeholder 3"/>
          <p:cNvSpPr>
            <a:spLocks noGrp="1"/>
          </p:cNvSpPr>
          <p:nvPr>
            <p:ph type="sldNum" sz="quarter" idx="10"/>
          </p:nvPr>
        </p:nvSpPr>
        <p:spPr/>
        <p:txBody>
          <a:bodyPr/>
          <a:lstStyle/>
          <a:p>
            <a:fld id="{8AD6CD99-D899-354E-B09E-60AE4B35F842}" type="slidenum">
              <a:rPr lang="en-US" smtClean="0"/>
              <a:t>10</a:t>
            </a:fld>
            <a:endParaRPr lang="en-US"/>
          </a:p>
        </p:txBody>
      </p:sp>
    </p:spTree>
    <p:extLst>
      <p:ext uri="{BB962C8B-B14F-4D97-AF65-F5344CB8AC3E}">
        <p14:creationId xmlns:p14="http://schemas.microsoft.com/office/powerpoint/2010/main" val="88012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18141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 </a:t>
            </a:r>
            <a:r>
              <a:rPr lang="en-US"/>
              <a:t>template/PowerPoint </a:t>
            </a:r>
            <a:r>
              <a:rPr lang="en-US" dirty="0"/>
              <a:t>spec? If not, match the Word Doc templates. Need to quantify. First resource should be HLBC. Also should state which UF goal is supported. Why are we doing what metrics can we show? Do we need to add a request for metrics in HLBC more clearly?</a:t>
            </a:r>
          </a:p>
        </p:txBody>
      </p:sp>
      <p:sp>
        <p:nvSpPr>
          <p:cNvPr id="4" name="Slide Number Placeholder 3"/>
          <p:cNvSpPr>
            <a:spLocks noGrp="1"/>
          </p:cNvSpPr>
          <p:nvPr>
            <p:ph type="sldNum" sz="quarter" idx="5"/>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548981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4205807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15397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39643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should be a summary of actual Scope doc.  Charter is initial authorization and description. Changes to scope go into Scope document and in PPM PCR. </a:t>
            </a:r>
          </a:p>
        </p:txBody>
      </p:sp>
      <p:sp>
        <p:nvSpPr>
          <p:cNvPr id="4" name="Slide Number Placeholder 3"/>
          <p:cNvSpPr>
            <a:spLocks noGrp="1"/>
          </p:cNvSpPr>
          <p:nvPr>
            <p:ph type="sldNum" sz="quarter" idx="5"/>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394290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226802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Excel spreadsheet would be fine. FUTURE: ask Sha to run PVA with just projected for your project. Needs to be presented in Uniform format for all PMs but doesn’t have to be the format above. Not a possible path for slide 6. </a:t>
            </a:r>
          </a:p>
        </p:txBody>
      </p:sp>
      <p:sp>
        <p:nvSpPr>
          <p:cNvPr id="4" name="Slide Number Placeholder 3"/>
          <p:cNvSpPr>
            <a:spLocks noGrp="1"/>
          </p:cNvSpPr>
          <p:nvPr>
            <p:ph type="sldNum" sz="quarter" idx="5"/>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306902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project is core office driven with a PM role supplied by the core office, this slide is be optional. This slide needs to have same format we settle on for previous slide..</a:t>
            </a:r>
          </a:p>
        </p:txBody>
      </p:sp>
      <p:sp>
        <p:nvSpPr>
          <p:cNvPr id="4" name="Slide Number Placeholder 3"/>
          <p:cNvSpPr>
            <a:spLocks noGrp="1"/>
          </p:cNvSpPr>
          <p:nvPr>
            <p:ph type="sldNum" sz="quarter" idx="5"/>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412316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8AD6CD99-D899-354E-B09E-60AE4B35F842}" type="slidenum">
              <a:rPr lang="en-US" smtClean="0"/>
              <a:t>7</a:t>
            </a:fld>
            <a:endParaRPr lang="en-US"/>
          </a:p>
        </p:txBody>
      </p:sp>
    </p:spTree>
    <p:extLst>
      <p:ext uri="{BB962C8B-B14F-4D97-AF65-F5344CB8AC3E}">
        <p14:creationId xmlns:p14="http://schemas.microsoft.com/office/powerpoint/2010/main" val="119237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whatever style timeline you want</a:t>
            </a:r>
          </a:p>
        </p:txBody>
      </p:sp>
      <p:sp>
        <p:nvSpPr>
          <p:cNvPr id="4" name="Slide Number Placeholder 3"/>
          <p:cNvSpPr>
            <a:spLocks noGrp="1"/>
          </p:cNvSpPr>
          <p:nvPr>
            <p:ph type="sldNum" sz="quarter" idx="5"/>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3561705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3530317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siness1 - Title Slide">
    <p:spTree>
      <p:nvGrpSpPr>
        <p:cNvPr id="1" name=""/>
        <p:cNvGrpSpPr/>
        <p:nvPr/>
      </p:nvGrpSpPr>
      <p:grpSpPr>
        <a:xfrm>
          <a:off x="0" y="0"/>
          <a:ext cx="0" cy="0"/>
          <a:chOff x="0" y="0"/>
          <a:chExt cx="0" cy="0"/>
        </a:xfrm>
      </p:grpSpPr>
      <p:pic>
        <p:nvPicPr>
          <p:cNvPr id="15" name="Picture 14" descr="A clock tower in the background&#10;&#10;Description automatically generated">
            <a:extLst>
              <a:ext uri="{FF2B5EF4-FFF2-40B4-BE49-F238E27FC236}">
                <a16:creationId xmlns:a16="http://schemas.microsoft.com/office/drawing/2014/main" id="{62D07873-B167-0F44-BA70-922016431E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4023" y="0"/>
            <a:ext cx="10287000" cy="6858000"/>
          </a:xfrm>
          <a:prstGeom prst="rect">
            <a:avLst/>
          </a:prstGeom>
        </p:spPr>
      </p:pic>
      <p:sp>
        <p:nvSpPr>
          <p:cNvPr id="9" name="Rectangle 8"/>
          <p:cNvSpPr/>
          <p:nvPr userDrawn="1"/>
        </p:nvSpPr>
        <p:spPr>
          <a:xfrm>
            <a:off x="0" y="0"/>
            <a:ext cx="12192000" cy="6858000"/>
          </a:xfrm>
          <a:prstGeom prst="rect">
            <a:avLst/>
          </a:prstGeom>
          <a:gradFill flip="none" rotWithShape="1">
            <a:gsLst>
              <a:gs pos="0">
                <a:schemeClr val="accent1">
                  <a:satMod val="103000"/>
                  <a:lumMod val="102000"/>
                  <a:tint val="94000"/>
                  <a:alpha val="36000"/>
                </a:schemeClr>
              </a:gs>
              <a:gs pos="50000">
                <a:schemeClr val="accent1">
                  <a:satMod val="110000"/>
                  <a:lumMod val="100000"/>
                  <a:shade val="100000"/>
                  <a:alpha val="36000"/>
                </a:schemeClr>
              </a:gs>
              <a:gs pos="100000">
                <a:schemeClr val="accent1">
                  <a:lumMod val="99000"/>
                  <a:satMod val="120000"/>
                  <a:shade val="78000"/>
                  <a:alpha val="36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Freeform 18"/>
          <p:cNvSpPr/>
          <p:nvPr userDrawn="1"/>
        </p:nvSpPr>
        <p:spPr>
          <a:xfrm>
            <a:off x="2" y="3"/>
            <a:ext cx="7152116" cy="6857999"/>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 name="connsiteX0" fmla="*/ 0 w 10318750"/>
              <a:gd name="connsiteY0" fmla="*/ 27020 h 6885019"/>
              <a:gd name="connsiteX1" fmla="*/ 4321661 w 10318750"/>
              <a:gd name="connsiteY1" fmla="*/ 0 h 6885019"/>
              <a:gd name="connsiteX2" fmla="*/ 10318750 w 10318750"/>
              <a:gd name="connsiteY2" fmla="*/ 6885019 h 6885019"/>
              <a:gd name="connsiteX3" fmla="*/ 4997450 w 10318750"/>
              <a:gd name="connsiteY3" fmla="*/ 6885019 h 6885019"/>
              <a:gd name="connsiteX4" fmla="*/ 0 w 10318750"/>
              <a:gd name="connsiteY4" fmla="*/ 6885019 h 6885019"/>
              <a:gd name="connsiteX5" fmla="*/ 0 w 10318750"/>
              <a:gd name="connsiteY5" fmla="*/ 27020 h 6885019"/>
              <a:gd name="connsiteX0" fmla="*/ 0 w 10318750"/>
              <a:gd name="connsiteY0" fmla="*/ 13510 h 6871509"/>
              <a:gd name="connsiteX1" fmla="*/ 4399637 w 10318750"/>
              <a:gd name="connsiteY1" fmla="*/ 0 h 6871509"/>
              <a:gd name="connsiteX2" fmla="*/ 10318750 w 10318750"/>
              <a:gd name="connsiteY2" fmla="*/ 6871509 h 6871509"/>
              <a:gd name="connsiteX3" fmla="*/ 4997450 w 10318750"/>
              <a:gd name="connsiteY3" fmla="*/ 6871509 h 6871509"/>
              <a:gd name="connsiteX4" fmla="*/ 0 w 10318750"/>
              <a:gd name="connsiteY4" fmla="*/ 6871509 h 6871509"/>
              <a:gd name="connsiteX5" fmla="*/ 0 w 10318750"/>
              <a:gd name="connsiteY5" fmla="*/ 13510 h 6871509"/>
              <a:gd name="connsiteX0" fmla="*/ 0 w 10318750"/>
              <a:gd name="connsiteY0" fmla="*/ 0 h 6857999"/>
              <a:gd name="connsiteX1" fmla="*/ 4321661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 name="connsiteX5" fmla="*/ 0 w 10318750"/>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18750" h="6857999">
                <a:moveTo>
                  <a:pt x="0" y="0"/>
                </a:moveTo>
                <a:lnTo>
                  <a:pt x="4321661" y="0"/>
                </a:lnTo>
                <a:lnTo>
                  <a:pt x="10318750" y="6857999"/>
                </a:lnTo>
                <a:lnTo>
                  <a:pt x="4997450" y="6857999"/>
                </a:lnTo>
                <a:lnTo>
                  <a:pt x="0" y="685799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 name="Picture 9" descr="A picture containing clock&#10;&#10;Description automatically generated">
            <a:extLst>
              <a:ext uri="{FF2B5EF4-FFF2-40B4-BE49-F238E27FC236}">
                <a16:creationId xmlns:a16="http://schemas.microsoft.com/office/drawing/2014/main" id="{E2FA5AAE-6A43-1D4B-B49A-FC9A5ED92D02}"/>
              </a:ext>
            </a:extLst>
          </p:cNvPr>
          <p:cNvPicPr>
            <a:picLocks noChangeAspect="1"/>
          </p:cNvPicPr>
          <p:nvPr userDrawn="1"/>
        </p:nvPicPr>
        <p:blipFill>
          <a:blip r:embed="rId3" cstate="print">
            <a:alphaModFix amt="5000"/>
            <a:extLst>
              <a:ext uri="{28A0092B-C50C-407E-A947-70E740481C1C}">
                <a14:useLocalDpi xmlns:a14="http://schemas.microsoft.com/office/drawing/2010/main" val="0"/>
              </a:ext>
            </a:extLst>
          </a:blip>
          <a:stretch>
            <a:fillRect/>
          </a:stretch>
        </p:blipFill>
        <p:spPr>
          <a:xfrm>
            <a:off x="-1248816" y="2852936"/>
            <a:ext cx="7152116" cy="4396559"/>
          </a:xfrm>
          <a:prstGeom prst="rect">
            <a:avLst/>
          </a:prstGeom>
        </p:spPr>
      </p:pic>
      <p:sp>
        <p:nvSpPr>
          <p:cNvPr id="2" name="Title 1"/>
          <p:cNvSpPr>
            <a:spLocks noGrp="1"/>
          </p:cNvSpPr>
          <p:nvPr>
            <p:ph type="ctrTitle"/>
          </p:nvPr>
        </p:nvSpPr>
        <p:spPr>
          <a:xfrm>
            <a:off x="527381" y="2123357"/>
            <a:ext cx="4320480" cy="2387600"/>
          </a:xfrm>
        </p:spPr>
        <p:txBody>
          <a:bodyPr vert="horz" lIns="91440" tIns="45720" rIns="91440" bIns="45720" rtlCol="0" anchor="b">
            <a:normAutofit/>
          </a:bodyPr>
          <a:lstStyle>
            <a:lvl1pPr>
              <a:defRPr lang="en-US">
                <a:solidFill>
                  <a:srgbClr val="466EA5"/>
                </a:solidFill>
              </a:defRPr>
            </a:lvl1pPr>
          </a:lstStyle>
          <a:p>
            <a:pPr lvl="0"/>
            <a:r>
              <a:rPr lang="en-US"/>
              <a:t>Click to edit Master title style</a:t>
            </a:r>
          </a:p>
        </p:txBody>
      </p:sp>
      <p:sp>
        <p:nvSpPr>
          <p:cNvPr id="3" name="Subtitle 2"/>
          <p:cNvSpPr>
            <a:spLocks noGrp="1"/>
          </p:cNvSpPr>
          <p:nvPr>
            <p:ph type="subTitle" idx="1"/>
          </p:nvPr>
        </p:nvSpPr>
        <p:spPr>
          <a:xfrm>
            <a:off x="527381" y="4537947"/>
            <a:ext cx="4320480" cy="906567"/>
          </a:xfrm>
        </p:spPr>
        <p:txBody>
          <a:bodyPr vert="horz" lIns="91440" tIns="45720" rIns="91440" bIns="45720" rtlCol="0">
            <a:normAutofit/>
          </a:bodyPr>
          <a:lstStyle>
            <a:lvl1pPr marL="171450" indent="-171450">
              <a:buNone/>
              <a:defRPr lang="en-US" sz="1600">
                <a:solidFill>
                  <a:srgbClr val="D16B17"/>
                </a:solidFill>
              </a:defRPr>
            </a:lvl1pPr>
          </a:lstStyle>
          <a:p>
            <a:pPr marL="0" lvl="0" indent="0"/>
            <a:r>
              <a:rPr lang="en-US"/>
              <a:t>Click to edit Master subtitle style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392" y="5517232"/>
            <a:ext cx="4207784" cy="360040"/>
          </a:xfrm>
          <a:prstGeom prst="rect">
            <a:avLst/>
          </a:prstGeom>
        </p:spPr>
      </p:pic>
      <p:sp>
        <p:nvSpPr>
          <p:cNvPr id="8" name="Freeform 7"/>
          <p:cNvSpPr/>
          <p:nvPr userDrawn="1"/>
        </p:nvSpPr>
        <p:spPr>
          <a:xfrm>
            <a:off x="-19027" y="6413500"/>
            <a:ext cx="7171145" cy="444500"/>
          </a:xfrm>
          <a:custGeom>
            <a:avLst/>
            <a:gdLst>
              <a:gd name="connsiteX0" fmla="*/ 11544300 w 12192000"/>
              <a:gd name="connsiteY0" fmla="*/ 0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 name="connsiteX0" fmla="*/ 11836873 w 12192000"/>
              <a:gd name="connsiteY0" fmla="*/ 246201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11836873 w 12192000"/>
              <a:gd name="connsiteY4" fmla="*/ 246201 h 444500"/>
              <a:gd name="connsiteX5" fmla="*/ 0 w 12192000"/>
              <a:gd name="connsiteY5" fmla="*/ 0 h 444500"/>
              <a:gd name="connsiteX6" fmla="*/ 10718800 w 12192000"/>
              <a:gd name="connsiteY6" fmla="*/ 0 h 444500"/>
              <a:gd name="connsiteX7" fmla="*/ 10976610 w 12192000"/>
              <a:gd name="connsiteY7" fmla="*/ 444500 h 444500"/>
              <a:gd name="connsiteX8" fmla="*/ 0 w 12192000"/>
              <a:gd name="connsiteY8" fmla="*/ 444500 h 444500"/>
              <a:gd name="connsiteX9" fmla="*/ 0 w 12192000"/>
              <a:gd name="connsiteY9" fmla="*/ 0 h 444500"/>
              <a:gd name="connsiteX0" fmla="*/ 11836873 w 12192000"/>
              <a:gd name="connsiteY0" fmla="*/ 246201 h 444500"/>
              <a:gd name="connsiteX1" fmla="*/ 12192000 w 12192000"/>
              <a:gd name="connsiteY1" fmla="*/ 0 h 444500"/>
              <a:gd name="connsiteX2" fmla="*/ 12192000 w 12192000"/>
              <a:gd name="connsiteY2" fmla="*/ 444500 h 444500"/>
              <a:gd name="connsiteX3" fmla="*/ 11345066 w 12192000"/>
              <a:gd name="connsiteY3" fmla="*/ 351752 h 444500"/>
              <a:gd name="connsiteX4" fmla="*/ 11836873 w 12192000"/>
              <a:gd name="connsiteY4" fmla="*/ 246201 h 444500"/>
              <a:gd name="connsiteX5" fmla="*/ 0 w 12192000"/>
              <a:gd name="connsiteY5" fmla="*/ 0 h 444500"/>
              <a:gd name="connsiteX6" fmla="*/ 10718800 w 12192000"/>
              <a:gd name="connsiteY6" fmla="*/ 0 h 444500"/>
              <a:gd name="connsiteX7" fmla="*/ 10976610 w 12192000"/>
              <a:gd name="connsiteY7" fmla="*/ 444500 h 444500"/>
              <a:gd name="connsiteX8" fmla="*/ 0 w 12192000"/>
              <a:gd name="connsiteY8" fmla="*/ 444500 h 444500"/>
              <a:gd name="connsiteX9" fmla="*/ 0 w 12192000"/>
              <a:gd name="connsiteY9" fmla="*/ 0 h 444500"/>
              <a:gd name="connsiteX0" fmla="*/ 11836873 w 12192000"/>
              <a:gd name="connsiteY0" fmla="*/ 394034 h 592333"/>
              <a:gd name="connsiteX1" fmla="*/ 12192000 w 12192000"/>
              <a:gd name="connsiteY1" fmla="*/ 147833 h 592333"/>
              <a:gd name="connsiteX2" fmla="*/ 12192000 w 12192000"/>
              <a:gd name="connsiteY2" fmla="*/ 592333 h 592333"/>
              <a:gd name="connsiteX3" fmla="*/ 11696515 w 12192000"/>
              <a:gd name="connsiteY3" fmla="*/ 21576 h 592333"/>
              <a:gd name="connsiteX4" fmla="*/ 11836873 w 12192000"/>
              <a:gd name="connsiteY4" fmla="*/ 394034 h 592333"/>
              <a:gd name="connsiteX5" fmla="*/ 0 w 12192000"/>
              <a:gd name="connsiteY5" fmla="*/ 147833 h 592333"/>
              <a:gd name="connsiteX6" fmla="*/ 10718800 w 12192000"/>
              <a:gd name="connsiteY6" fmla="*/ 147833 h 592333"/>
              <a:gd name="connsiteX7" fmla="*/ 10976610 w 12192000"/>
              <a:gd name="connsiteY7" fmla="*/ 592333 h 592333"/>
              <a:gd name="connsiteX8" fmla="*/ 0 w 12192000"/>
              <a:gd name="connsiteY8" fmla="*/ 592333 h 592333"/>
              <a:gd name="connsiteX9" fmla="*/ 0 w 12192000"/>
              <a:gd name="connsiteY9" fmla="*/ 147833 h 592333"/>
              <a:gd name="connsiteX0" fmla="*/ 11836873 w 12192000"/>
              <a:gd name="connsiteY0" fmla="*/ 463524 h 661823"/>
              <a:gd name="connsiteX1" fmla="*/ 12192000 w 12192000"/>
              <a:gd name="connsiteY1" fmla="*/ 217323 h 661823"/>
              <a:gd name="connsiteX2" fmla="*/ 12192000 w 12192000"/>
              <a:gd name="connsiteY2" fmla="*/ 661823 h 661823"/>
              <a:gd name="connsiteX3" fmla="*/ 11081477 w 12192000"/>
              <a:gd name="connsiteY3" fmla="*/ 19721 h 661823"/>
              <a:gd name="connsiteX4" fmla="*/ 11836873 w 12192000"/>
              <a:gd name="connsiteY4" fmla="*/ 463524 h 661823"/>
              <a:gd name="connsiteX5" fmla="*/ 0 w 12192000"/>
              <a:gd name="connsiteY5" fmla="*/ 217323 h 661823"/>
              <a:gd name="connsiteX6" fmla="*/ 10718800 w 12192000"/>
              <a:gd name="connsiteY6" fmla="*/ 217323 h 661823"/>
              <a:gd name="connsiteX7" fmla="*/ 10976610 w 12192000"/>
              <a:gd name="connsiteY7" fmla="*/ 661823 h 661823"/>
              <a:gd name="connsiteX8" fmla="*/ 0 w 12192000"/>
              <a:gd name="connsiteY8" fmla="*/ 661823 h 661823"/>
              <a:gd name="connsiteX9" fmla="*/ 0 w 12192000"/>
              <a:gd name="connsiteY9" fmla="*/ 217323 h 661823"/>
              <a:gd name="connsiteX0" fmla="*/ 11836873 w 12192000"/>
              <a:gd name="connsiteY0" fmla="*/ 246201 h 444500"/>
              <a:gd name="connsiteX1" fmla="*/ 12192000 w 12192000"/>
              <a:gd name="connsiteY1" fmla="*/ 0 h 444500"/>
              <a:gd name="connsiteX2" fmla="*/ 12192000 w 12192000"/>
              <a:gd name="connsiteY2" fmla="*/ 444500 h 444500"/>
              <a:gd name="connsiteX3" fmla="*/ 11271846 w 12192000"/>
              <a:gd name="connsiteY3" fmla="*/ 102046 h 444500"/>
              <a:gd name="connsiteX4" fmla="*/ 11836873 w 12192000"/>
              <a:gd name="connsiteY4" fmla="*/ 246201 h 444500"/>
              <a:gd name="connsiteX5" fmla="*/ 0 w 12192000"/>
              <a:gd name="connsiteY5" fmla="*/ 0 h 444500"/>
              <a:gd name="connsiteX6" fmla="*/ 10718800 w 12192000"/>
              <a:gd name="connsiteY6" fmla="*/ 0 h 444500"/>
              <a:gd name="connsiteX7" fmla="*/ 10976610 w 12192000"/>
              <a:gd name="connsiteY7" fmla="*/ 444500 h 444500"/>
              <a:gd name="connsiteX8" fmla="*/ 0 w 12192000"/>
              <a:gd name="connsiteY8" fmla="*/ 444500 h 444500"/>
              <a:gd name="connsiteX9" fmla="*/ 0 w 12192000"/>
              <a:gd name="connsiteY9" fmla="*/ 0 h 444500"/>
              <a:gd name="connsiteX0" fmla="*/ 11836873 w 12192000"/>
              <a:gd name="connsiteY0" fmla="*/ 246201 h 444500"/>
              <a:gd name="connsiteX1" fmla="*/ 12192000 w 12192000"/>
              <a:gd name="connsiteY1" fmla="*/ 0 h 444500"/>
              <a:gd name="connsiteX2" fmla="*/ 12192000 w 12192000"/>
              <a:gd name="connsiteY2" fmla="*/ 444500 h 444500"/>
              <a:gd name="connsiteX3" fmla="*/ 11836873 w 12192000"/>
              <a:gd name="connsiteY3" fmla="*/ 246201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 name="connsiteX8" fmla="*/ 0 w 12192000"/>
              <a:gd name="connsiteY8" fmla="*/ 0 h 444500"/>
              <a:gd name="connsiteX0" fmla="*/ 11836873 w 12192000"/>
              <a:gd name="connsiteY0" fmla="*/ 246201 h 444500"/>
              <a:gd name="connsiteX1" fmla="*/ 12192000 w 12192000"/>
              <a:gd name="connsiteY1" fmla="*/ 444500 h 444500"/>
              <a:gd name="connsiteX2" fmla="*/ 11836873 w 12192000"/>
              <a:gd name="connsiteY2" fmla="*/ 246201 h 444500"/>
              <a:gd name="connsiteX3" fmla="*/ 0 w 12192000"/>
              <a:gd name="connsiteY3" fmla="*/ 0 h 444500"/>
              <a:gd name="connsiteX4" fmla="*/ 10718800 w 12192000"/>
              <a:gd name="connsiteY4" fmla="*/ 0 h 444500"/>
              <a:gd name="connsiteX5" fmla="*/ 10976610 w 12192000"/>
              <a:gd name="connsiteY5" fmla="*/ 444500 h 444500"/>
              <a:gd name="connsiteX6" fmla="*/ 0 w 12192000"/>
              <a:gd name="connsiteY6" fmla="*/ 444500 h 444500"/>
              <a:gd name="connsiteX7" fmla="*/ 0 w 12192000"/>
              <a:gd name="connsiteY7" fmla="*/ 0 h 444500"/>
              <a:gd name="connsiteX0" fmla="*/ 0 w 10976610"/>
              <a:gd name="connsiteY0" fmla="*/ 0 h 444500"/>
              <a:gd name="connsiteX1" fmla="*/ 10718800 w 10976610"/>
              <a:gd name="connsiteY1" fmla="*/ 0 h 444500"/>
              <a:gd name="connsiteX2" fmla="*/ 10976610 w 10976610"/>
              <a:gd name="connsiteY2" fmla="*/ 444500 h 444500"/>
              <a:gd name="connsiteX3" fmla="*/ 0 w 10976610"/>
              <a:gd name="connsiteY3" fmla="*/ 444500 h 444500"/>
              <a:gd name="connsiteX4" fmla="*/ 0 w 10976610"/>
              <a:gd name="connsiteY4" fmla="*/ 0 h 444500"/>
              <a:gd name="connsiteX0" fmla="*/ 0 w 11064472"/>
              <a:gd name="connsiteY0" fmla="*/ 0 h 444500"/>
              <a:gd name="connsiteX1" fmla="*/ 10718800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99565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70711 w 11064472"/>
              <a:gd name="connsiteY1" fmla="*/ 4686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70711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39922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4472" h="444500">
                <a:moveTo>
                  <a:pt x="0" y="0"/>
                </a:moveTo>
                <a:lnTo>
                  <a:pt x="10639922" y="0"/>
                </a:lnTo>
                <a:lnTo>
                  <a:pt x="11064472" y="437366"/>
                </a:lnTo>
                <a:lnTo>
                  <a:pt x="0" y="444500"/>
                </a:lnTo>
                <a:lnTo>
                  <a:pt x="0" y="0"/>
                </a:lnTo>
                <a:close/>
              </a:path>
            </a:pathLst>
          </a:custGeom>
          <a:solidFill>
            <a:srgbClr val="466EA5">
              <a:alpha val="76000"/>
            </a:srgbClr>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11" name="TextBox 10"/>
          <p:cNvSpPr txBox="1"/>
          <p:nvPr userDrawn="1"/>
        </p:nvSpPr>
        <p:spPr>
          <a:xfrm>
            <a:off x="623392" y="6453337"/>
            <a:ext cx="3024336" cy="369332"/>
          </a:xfrm>
          <a:prstGeom prst="rect">
            <a:avLst/>
          </a:prstGeom>
          <a:noFill/>
        </p:spPr>
        <p:txBody>
          <a:bodyPr wrap="square" rtlCol="0">
            <a:spAutoFit/>
          </a:bodyPr>
          <a:lstStyle/>
          <a:p>
            <a:pPr algn="l"/>
            <a:r>
              <a:rPr lang="en-US" sz="1800" b="0" i="0" spc="0">
                <a:solidFill>
                  <a:schemeClr val="bg1"/>
                </a:solidFill>
                <a:latin typeface="+mj-lt"/>
              </a:rPr>
              <a:t>Rise</a:t>
            </a:r>
            <a:r>
              <a:rPr lang="en-US" sz="1800" b="0" i="0" spc="0" baseline="0">
                <a:solidFill>
                  <a:schemeClr val="bg1"/>
                </a:solidFill>
                <a:latin typeface="+mj-lt"/>
              </a:rPr>
              <a:t> to Five</a:t>
            </a:r>
            <a:endParaRPr lang="en-US" sz="1800" b="0" i="0" spc="0">
              <a:solidFill>
                <a:schemeClr val="bg1"/>
              </a:solidFill>
              <a:latin typeface="+mj-lt"/>
            </a:endParaRPr>
          </a:p>
        </p:txBody>
      </p:sp>
      <p:pic>
        <p:nvPicPr>
          <p:cNvPr id="13" name="Picture 12" descr="A picture containing drawing, clock&#10;&#10;Description automatically generated">
            <a:extLst>
              <a:ext uri="{FF2B5EF4-FFF2-40B4-BE49-F238E27FC236}">
                <a16:creationId xmlns:a16="http://schemas.microsoft.com/office/drawing/2014/main" id="{3EB501F7-1C7A-6744-9260-36A5A68E2CF1}"/>
              </a:ext>
            </a:extLst>
          </p:cNvPr>
          <p:cNvPicPr>
            <a:picLocks noChangeAspect="1"/>
          </p:cNvPicPr>
          <p:nvPr userDrawn="1"/>
        </p:nvPicPr>
        <p:blipFill>
          <a:blip r:embed="rId5" cstate="print">
            <a:alphaModFix amt="20000"/>
            <a:extLst>
              <a:ext uri="{28A0092B-C50C-407E-A947-70E740481C1C}">
                <a14:useLocalDpi xmlns:a14="http://schemas.microsoft.com/office/drawing/2010/main" val="0"/>
              </a:ext>
            </a:extLst>
          </a:blip>
          <a:stretch>
            <a:fillRect/>
          </a:stretch>
        </p:blipFill>
        <p:spPr>
          <a:xfrm>
            <a:off x="2047665" y="2705725"/>
            <a:ext cx="10208898" cy="6275629"/>
          </a:xfrm>
          <a:prstGeom prst="rect">
            <a:avLst/>
          </a:prstGeom>
        </p:spPr>
      </p:pic>
    </p:spTree>
    <p:extLst>
      <p:ext uri="{BB962C8B-B14F-4D97-AF65-F5344CB8AC3E}">
        <p14:creationId xmlns:p14="http://schemas.microsoft.com/office/powerpoint/2010/main" val="15435847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a:p>
            <a:r>
              <a:rPr lang="en-US" sz="1400">
                <a:solidFill>
                  <a:srgbClr val="466EA5"/>
                </a:solidFill>
              </a:rPr>
              <a:t>Rise to Five</a:t>
            </a:r>
          </a:p>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4551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a:p>
            <a:r>
              <a:rPr lang="en-US" sz="1400">
                <a:solidFill>
                  <a:srgbClr val="466EA5"/>
                </a:solidFill>
              </a:rPr>
              <a:t>Rise to Five</a:t>
            </a:r>
          </a:p>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1320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a:p>
            <a:r>
              <a:rPr lang="en-US" sz="1400">
                <a:solidFill>
                  <a:srgbClr val="466EA5"/>
                </a:solidFill>
              </a:rPr>
              <a:t>Rise to Five</a:t>
            </a:r>
          </a:p>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5397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a:p>
            <a:r>
              <a:rPr lang="en-US" sz="1400">
                <a:solidFill>
                  <a:srgbClr val="466EA5"/>
                </a:solidFill>
              </a:rPr>
              <a:t>#GoGreater: Rise to the Top-5</a:t>
            </a:r>
          </a:p>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1233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siness1 - 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AEE55BE-4EB6-F440-BA7B-791D14E9D06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298" r="17955" b="12880"/>
          <a:stretch/>
        </p:blipFill>
        <p:spPr>
          <a:xfrm>
            <a:off x="1343474" y="-8"/>
            <a:ext cx="10845322" cy="6858008"/>
          </a:xfrm>
          <a:prstGeom prst="rect">
            <a:avLst/>
          </a:prstGeom>
        </p:spPr>
      </p:pic>
      <p:sp>
        <p:nvSpPr>
          <p:cNvPr id="12" name="Rectangle 11">
            <a:extLst>
              <a:ext uri="{FF2B5EF4-FFF2-40B4-BE49-F238E27FC236}">
                <a16:creationId xmlns:a16="http://schemas.microsoft.com/office/drawing/2014/main" id="{C612267E-2414-3248-AFCD-80800602D5EE}"/>
              </a:ext>
            </a:extLst>
          </p:cNvPr>
          <p:cNvSpPr/>
          <p:nvPr userDrawn="1"/>
        </p:nvSpPr>
        <p:spPr>
          <a:xfrm>
            <a:off x="-3205" y="-3"/>
            <a:ext cx="12192000" cy="6858000"/>
          </a:xfrm>
          <a:prstGeom prst="rect">
            <a:avLst/>
          </a:prstGeom>
          <a:gradFill flip="none" rotWithShape="1">
            <a:gsLst>
              <a:gs pos="0">
                <a:schemeClr val="accent1">
                  <a:satMod val="103000"/>
                  <a:lumMod val="102000"/>
                  <a:tint val="94000"/>
                  <a:alpha val="36000"/>
                </a:schemeClr>
              </a:gs>
              <a:gs pos="50000">
                <a:schemeClr val="accent1">
                  <a:satMod val="110000"/>
                  <a:lumMod val="100000"/>
                  <a:shade val="100000"/>
                  <a:alpha val="36000"/>
                </a:schemeClr>
              </a:gs>
              <a:gs pos="100000">
                <a:schemeClr val="accent1">
                  <a:lumMod val="99000"/>
                  <a:satMod val="120000"/>
                  <a:shade val="78000"/>
                  <a:alpha val="36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Freeform 12">
            <a:extLst>
              <a:ext uri="{FF2B5EF4-FFF2-40B4-BE49-F238E27FC236}">
                <a16:creationId xmlns:a16="http://schemas.microsoft.com/office/drawing/2014/main" id="{38720BC7-2CA2-9D49-98CE-BF950E44E8A8}"/>
              </a:ext>
            </a:extLst>
          </p:cNvPr>
          <p:cNvSpPr/>
          <p:nvPr userDrawn="1"/>
        </p:nvSpPr>
        <p:spPr>
          <a:xfrm>
            <a:off x="2" y="3"/>
            <a:ext cx="7152116" cy="6857999"/>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 name="connsiteX0" fmla="*/ 0 w 10318750"/>
              <a:gd name="connsiteY0" fmla="*/ 27020 h 6885019"/>
              <a:gd name="connsiteX1" fmla="*/ 4321661 w 10318750"/>
              <a:gd name="connsiteY1" fmla="*/ 0 h 6885019"/>
              <a:gd name="connsiteX2" fmla="*/ 10318750 w 10318750"/>
              <a:gd name="connsiteY2" fmla="*/ 6885019 h 6885019"/>
              <a:gd name="connsiteX3" fmla="*/ 4997450 w 10318750"/>
              <a:gd name="connsiteY3" fmla="*/ 6885019 h 6885019"/>
              <a:gd name="connsiteX4" fmla="*/ 0 w 10318750"/>
              <a:gd name="connsiteY4" fmla="*/ 6885019 h 6885019"/>
              <a:gd name="connsiteX5" fmla="*/ 0 w 10318750"/>
              <a:gd name="connsiteY5" fmla="*/ 27020 h 6885019"/>
              <a:gd name="connsiteX0" fmla="*/ 0 w 10318750"/>
              <a:gd name="connsiteY0" fmla="*/ 13510 h 6871509"/>
              <a:gd name="connsiteX1" fmla="*/ 4399637 w 10318750"/>
              <a:gd name="connsiteY1" fmla="*/ 0 h 6871509"/>
              <a:gd name="connsiteX2" fmla="*/ 10318750 w 10318750"/>
              <a:gd name="connsiteY2" fmla="*/ 6871509 h 6871509"/>
              <a:gd name="connsiteX3" fmla="*/ 4997450 w 10318750"/>
              <a:gd name="connsiteY3" fmla="*/ 6871509 h 6871509"/>
              <a:gd name="connsiteX4" fmla="*/ 0 w 10318750"/>
              <a:gd name="connsiteY4" fmla="*/ 6871509 h 6871509"/>
              <a:gd name="connsiteX5" fmla="*/ 0 w 10318750"/>
              <a:gd name="connsiteY5" fmla="*/ 13510 h 6871509"/>
              <a:gd name="connsiteX0" fmla="*/ 0 w 10318750"/>
              <a:gd name="connsiteY0" fmla="*/ 0 h 6857999"/>
              <a:gd name="connsiteX1" fmla="*/ 4321661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 name="connsiteX5" fmla="*/ 0 w 10318750"/>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18750" h="6857999">
                <a:moveTo>
                  <a:pt x="0" y="0"/>
                </a:moveTo>
                <a:lnTo>
                  <a:pt x="4321661" y="0"/>
                </a:lnTo>
                <a:lnTo>
                  <a:pt x="10318750" y="6857999"/>
                </a:lnTo>
                <a:lnTo>
                  <a:pt x="4997450" y="6857999"/>
                </a:lnTo>
                <a:lnTo>
                  <a:pt x="0" y="685799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4" name="Picture 13" descr="A picture containing clock&#10;&#10;Description automatically generated">
            <a:extLst>
              <a:ext uri="{FF2B5EF4-FFF2-40B4-BE49-F238E27FC236}">
                <a16:creationId xmlns:a16="http://schemas.microsoft.com/office/drawing/2014/main" id="{A8FBA879-C76A-5443-8EE9-001E8AD4D86C}"/>
              </a:ext>
            </a:extLst>
          </p:cNvPr>
          <p:cNvPicPr>
            <a:picLocks noChangeAspect="1"/>
          </p:cNvPicPr>
          <p:nvPr userDrawn="1"/>
        </p:nvPicPr>
        <p:blipFill rotWithShape="1">
          <a:blip r:embed="rId3" cstate="print">
            <a:alphaModFix amt="5000"/>
            <a:extLst>
              <a:ext uri="{28A0092B-C50C-407E-A947-70E740481C1C}">
                <a14:useLocalDpi xmlns:a14="http://schemas.microsoft.com/office/drawing/2010/main" val="0"/>
              </a:ext>
            </a:extLst>
          </a:blip>
          <a:srcRect l="17461" b="8904"/>
          <a:stretch/>
        </p:blipFill>
        <p:spPr>
          <a:xfrm>
            <a:off x="0" y="2852937"/>
            <a:ext cx="5903300" cy="4005064"/>
          </a:xfrm>
          <a:prstGeom prst="rect">
            <a:avLst/>
          </a:prstGeom>
        </p:spPr>
      </p:pic>
      <p:sp>
        <p:nvSpPr>
          <p:cNvPr id="15" name="Title 1">
            <a:extLst>
              <a:ext uri="{FF2B5EF4-FFF2-40B4-BE49-F238E27FC236}">
                <a16:creationId xmlns:a16="http://schemas.microsoft.com/office/drawing/2014/main" id="{62E3E7A4-E0AA-F944-8BB7-799D9F4F0843}"/>
              </a:ext>
            </a:extLst>
          </p:cNvPr>
          <p:cNvSpPr>
            <a:spLocks noGrp="1"/>
          </p:cNvSpPr>
          <p:nvPr>
            <p:ph type="ctrTitle"/>
          </p:nvPr>
        </p:nvSpPr>
        <p:spPr>
          <a:xfrm>
            <a:off x="527381" y="2123357"/>
            <a:ext cx="4320480" cy="2387600"/>
          </a:xfrm>
        </p:spPr>
        <p:txBody>
          <a:bodyPr vert="horz" lIns="91440" tIns="45720" rIns="91440" bIns="45720" rtlCol="0" anchor="b">
            <a:normAutofit/>
          </a:bodyPr>
          <a:lstStyle>
            <a:lvl1pPr>
              <a:defRPr lang="en-US">
                <a:solidFill>
                  <a:srgbClr val="466EA5"/>
                </a:solidFill>
              </a:defRPr>
            </a:lvl1pPr>
          </a:lstStyle>
          <a:p>
            <a:pPr lvl="0"/>
            <a:r>
              <a:rPr lang="en-US"/>
              <a:t>Click to edit Master title style</a:t>
            </a:r>
          </a:p>
        </p:txBody>
      </p:sp>
      <p:sp>
        <p:nvSpPr>
          <p:cNvPr id="16" name="Subtitle 2">
            <a:extLst>
              <a:ext uri="{FF2B5EF4-FFF2-40B4-BE49-F238E27FC236}">
                <a16:creationId xmlns:a16="http://schemas.microsoft.com/office/drawing/2014/main" id="{C3DE1B70-5536-854C-A19B-5BBC50311454}"/>
              </a:ext>
            </a:extLst>
          </p:cNvPr>
          <p:cNvSpPr>
            <a:spLocks noGrp="1"/>
          </p:cNvSpPr>
          <p:nvPr>
            <p:ph type="subTitle" idx="1"/>
          </p:nvPr>
        </p:nvSpPr>
        <p:spPr>
          <a:xfrm>
            <a:off x="527381" y="4537947"/>
            <a:ext cx="4320480" cy="906567"/>
          </a:xfrm>
        </p:spPr>
        <p:txBody>
          <a:bodyPr vert="horz" lIns="91440" tIns="45720" rIns="91440" bIns="45720" rtlCol="0">
            <a:normAutofit/>
          </a:bodyPr>
          <a:lstStyle>
            <a:lvl1pPr marL="171450" indent="-171450">
              <a:buNone/>
              <a:defRPr lang="en-US" sz="1600">
                <a:solidFill>
                  <a:srgbClr val="D16B17"/>
                </a:solidFill>
              </a:defRPr>
            </a:lvl1pPr>
          </a:lstStyle>
          <a:p>
            <a:pPr marL="0" lvl="0" indent="0"/>
            <a:r>
              <a:rPr lang="en-US"/>
              <a:t>Click to edit Master subtitle style</a:t>
            </a:r>
          </a:p>
        </p:txBody>
      </p:sp>
      <p:pic>
        <p:nvPicPr>
          <p:cNvPr id="17" name="Picture 16">
            <a:extLst>
              <a:ext uri="{FF2B5EF4-FFF2-40B4-BE49-F238E27FC236}">
                <a16:creationId xmlns:a16="http://schemas.microsoft.com/office/drawing/2014/main" id="{638C6F93-3D1E-1B4E-BF95-C23BFBA813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392" y="5517232"/>
            <a:ext cx="4207784" cy="360040"/>
          </a:xfrm>
          <a:prstGeom prst="rect">
            <a:avLst/>
          </a:prstGeom>
        </p:spPr>
      </p:pic>
      <p:sp>
        <p:nvSpPr>
          <p:cNvPr id="18" name="Freeform 17">
            <a:extLst>
              <a:ext uri="{FF2B5EF4-FFF2-40B4-BE49-F238E27FC236}">
                <a16:creationId xmlns:a16="http://schemas.microsoft.com/office/drawing/2014/main" id="{5A3ED1CC-FC13-1445-826E-1D3BA765D77A}"/>
              </a:ext>
            </a:extLst>
          </p:cNvPr>
          <p:cNvSpPr/>
          <p:nvPr userDrawn="1"/>
        </p:nvSpPr>
        <p:spPr>
          <a:xfrm>
            <a:off x="-19027" y="6413500"/>
            <a:ext cx="7171145" cy="444500"/>
          </a:xfrm>
          <a:custGeom>
            <a:avLst/>
            <a:gdLst>
              <a:gd name="connsiteX0" fmla="*/ 11544300 w 12192000"/>
              <a:gd name="connsiteY0" fmla="*/ 0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 name="connsiteX0" fmla="*/ 11836873 w 12192000"/>
              <a:gd name="connsiteY0" fmla="*/ 246201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11836873 w 12192000"/>
              <a:gd name="connsiteY4" fmla="*/ 246201 h 444500"/>
              <a:gd name="connsiteX5" fmla="*/ 0 w 12192000"/>
              <a:gd name="connsiteY5" fmla="*/ 0 h 444500"/>
              <a:gd name="connsiteX6" fmla="*/ 10718800 w 12192000"/>
              <a:gd name="connsiteY6" fmla="*/ 0 h 444500"/>
              <a:gd name="connsiteX7" fmla="*/ 10976610 w 12192000"/>
              <a:gd name="connsiteY7" fmla="*/ 444500 h 444500"/>
              <a:gd name="connsiteX8" fmla="*/ 0 w 12192000"/>
              <a:gd name="connsiteY8" fmla="*/ 444500 h 444500"/>
              <a:gd name="connsiteX9" fmla="*/ 0 w 12192000"/>
              <a:gd name="connsiteY9" fmla="*/ 0 h 444500"/>
              <a:gd name="connsiteX0" fmla="*/ 11836873 w 12192000"/>
              <a:gd name="connsiteY0" fmla="*/ 246201 h 444500"/>
              <a:gd name="connsiteX1" fmla="*/ 12192000 w 12192000"/>
              <a:gd name="connsiteY1" fmla="*/ 0 h 444500"/>
              <a:gd name="connsiteX2" fmla="*/ 12192000 w 12192000"/>
              <a:gd name="connsiteY2" fmla="*/ 444500 h 444500"/>
              <a:gd name="connsiteX3" fmla="*/ 11345066 w 12192000"/>
              <a:gd name="connsiteY3" fmla="*/ 351752 h 444500"/>
              <a:gd name="connsiteX4" fmla="*/ 11836873 w 12192000"/>
              <a:gd name="connsiteY4" fmla="*/ 246201 h 444500"/>
              <a:gd name="connsiteX5" fmla="*/ 0 w 12192000"/>
              <a:gd name="connsiteY5" fmla="*/ 0 h 444500"/>
              <a:gd name="connsiteX6" fmla="*/ 10718800 w 12192000"/>
              <a:gd name="connsiteY6" fmla="*/ 0 h 444500"/>
              <a:gd name="connsiteX7" fmla="*/ 10976610 w 12192000"/>
              <a:gd name="connsiteY7" fmla="*/ 444500 h 444500"/>
              <a:gd name="connsiteX8" fmla="*/ 0 w 12192000"/>
              <a:gd name="connsiteY8" fmla="*/ 444500 h 444500"/>
              <a:gd name="connsiteX9" fmla="*/ 0 w 12192000"/>
              <a:gd name="connsiteY9" fmla="*/ 0 h 444500"/>
              <a:gd name="connsiteX0" fmla="*/ 11836873 w 12192000"/>
              <a:gd name="connsiteY0" fmla="*/ 394034 h 592333"/>
              <a:gd name="connsiteX1" fmla="*/ 12192000 w 12192000"/>
              <a:gd name="connsiteY1" fmla="*/ 147833 h 592333"/>
              <a:gd name="connsiteX2" fmla="*/ 12192000 w 12192000"/>
              <a:gd name="connsiteY2" fmla="*/ 592333 h 592333"/>
              <a:gd name="connsiteX3" fmla="*/ 11696515 w 12192000"/>
              <a:gd name="connsiteY3" fmla="*/ 21576 h 592333"/>
              <a:gd name="connsiteX4" fmla="*/ 11836873 w 12192000"/>
              <a:gd name="connsiteY4" fmla="*/ 394034 h 592333"/>
              <a:gd name="connsiteX5" fmla="*/ 0 w 12192000"/>
              <a:gd name="connsiteY5" fmla="*/ 147833 h 592333"/>
              <a:gd name="connsiteX6" fmla="*/ 10718800 w 12192000"/>
              <a:gd name="connsiteY6" fmla="*/ 147833 h 592333"/>
              <a:gd name="connsiteX7" fmla="*/ 10976610 w 12192000"/>
              <a:gd name="connsiteY7" fmla="*/ 592333 h 592333"/>
              <a:gd name="connsiteX8" fmla="*/ 0 w 12192000"/>
              <a:gd name="connsiteY8" fmla="*/ 592333 h 592333"/>
              <a:gd name="connsiteX9" fmla="*/ 0 w 12192000"/>
              <a:gd name="connsiteY9" fmla="*/ 147833 h 592333"/>
              <a:gd name="connsiteX0" fmla="*/ 11836873 w 12192000"/>
              <a:gd name="connsiteY0" fmla="*/ 463524 h 661823"/>
              <a:gd name="connsiteX1" fmla="*/ 12192000 w 12192000"/>
              <a:gd name="connsiteY1" fmla="*/ 217323 h 661823"/>
              <a:gd name="connsiteX2" fmla="*/ 12192000 w 12192000"/>
              <a:gd name="connsiteY2" fmla="*/ 661823 h 661823"/>
              <a:gd name="connsiteX3" fmla="*/ 11081477 w 12192000"/>
              <a:gd name="connsiteY3" fmla="*/ 19721 h 661823"/>
              <a:gd name="connsiteX4" fmla="*/ 11836873 w 12192000"/>
              <a:gd name="connsiteY4" fmla="*/ 463524 h 661823"/>
              <a:gd name="connsiteX5" fmla="*/ 0 w 12192000"/>
              <a:gd name="connsiteY5" fmla="*/ 217323 h 661823"/>
              <a:gd name="connsiteX6" fmla="*/ 10718800 w 12192000"/>
              <a:gd name="connsiteY6" fmla="*/ 217323 h 661823"/>
              <a:gd name="connsiteX7" fmla="*/ 10976610 w 12192000"/>
              <a:gd name="connsiteY7" fmla="*/ 661823 h 661823"/>
              <a:gd name="connsiteX8" fmla="*/ 0 w 12192000"/>
              <a:gd name="connsiteY8" fmla="*/ 661823 h 661823"/>
              <a:gd name="connsiteX9" fmla="*/ 0 w 12192000"/>
              <a:gd name="connsiteY9" fmla="*/ 217323 h 661823"/>
              <a:gd name="connsiteX0" fmla="*/ 11836873 w 12192000"/>
              <a:gd name="connsiteY0" fmla="*/ 246201 h 444500"/>
              <a:gd name="connsiteX1" fmla="*/ 12192000 w 12192000"/>
              <a:gd name="connsiteY1" fmla="*/ 0 h 444500"/>
              <a:gd name="connsiteX2" fmla="*/ 12192000 w 12192000"/>
              <a:gd name="connsiteY2" fmla="*/ 444500 h 444500"/>
              <a:gd name="connsiteX3" fmla="*/ 11271846 w 12192000"/>
              <a:gd name="connsiteY3" fmla="*/ 102046 h 444500"/>
              <a:gd name="connsiteX4" fmla="*/ 11836873 w 12192000"/>
              <a:gd name="connsiteY4" fmla="*/ 246201 h 444500"/>
              <a:gd name="connsiteX5" fmla="*/ 0 w 12192000"/>
              <a:gd name="connsiteY5" fmla="*/ 0 h 444500"/>
              <a:gd name="connsiteX6" fmla="*/ 10718800 w 12192000"/>
              <a:gd name="connsiteY6" fmla="*/ 0 h 444500"/>
              <a:gd name="connsiteX7" fmla="*/ 10976610 w 12192000"/>
              <a:gd name="connsiteY7" fmla="*/ 444500 h 444500"/>
              <a:gd name="connsiteX8" fmla="*/ 0 w 12192000"/>
              <a:gd name="connsiteY8" fmla="*/ 444500 h 444500"/>
              <a:gd name="connsiteX9" fmla="*/ 0 w 12192000"/>
              <a:gd name="connsiteY9" fmla="*/ 0 h 444500"/>
              <a:gd name="connsiteX0" fmla="*/ 11836873 w 12192000"/>
              <a:gd name="connsiteY0" fmla="*/ 246201 h 444500"/>
              <a:gd name="connsiteX1" fmla="*/ 12192000 w 12192000"/>
              <a:gd name="connsiteY1" fmla="*/ 0 h 444500"/>
              <a:gd name="connsiteX2" fmla="*/ 12192000 w 12192000"/>
              <a:gd name="connsiteY2" fmla="*/ 444500 h 444500"/>
              <a:gd name="connsiteX3" fmla="*/ 11836873 w 12192000"/>
              <a:gd name="connsiteY3" fmla="*/ 246201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 name="connsiteX8" fmla="*/ 0 w 12192000"/>
              <a:gd name="connsiteY8" fmla="*/ 0 h 444500"/>
              <a:gd name="connsiteX0" fmla="*/ 11836873 w 12192000"/>
              <a:gd name="connsiteY0" fmla="*/ 246201 h 444500"/>
              <a:gd name="connsiteX1" fmla="*/ 12192000 w 12192000"/>
              <a:gd name="connsiteY1" fmla="*/ 444500 h 444500"/>
              <a:gd name="connsiteX2" fmla="*/ 11836873 w 12192000"/>
              <a:gd name="connsiteY2" fmla="*/ 246201 h 444500"/>
              <a:gd name="connsiteX3" fmla="*/ 0 w 12192000"/>
              <a:gd name="connsiteY3" fmla="*/ 0 h 444500"/>
              <a:gd name="connsiteX4" fmla="*/ 10718800 w 12192000"/>
              <a:gd name="connsiteY4" fmla="*/ 0 h 444500"/>
              <a:gd name="connsiteX5" fmla="*/ 10976610 w 12192000"/>
              <a:gd name="connsiteY5" fmla="*/ 444500 h 444500"/>
              <a:gd name="connsiteX6" fmla="*/ 0 w 12192000"/>
              <a:gd name="connsiteY6" fmla="*/ 444500 h 444500"/>
              <a:gd name="connsiteX7" fmla="*/ 0 w 12192000"/>
              <a:gd name="connsiteY7" fmla="*/ 0 h 444500"/>
              <a:gd name="connsiteX0" fmla="*/ 0 w 10976610"/>
              <a:gd name="connsiteY0" fmla="*/ 0 h 444500"/>
              <a:gd name="connsiteX1" fmla="*/ 10718800 w 10976610"/>
              <a:gd name="connsiteY1" fmla="*/ 0 h 444500"/>
              <a:gd name="connsiteX2" fmla="*/ 10976610 w 10976610"/>
              <a:gd name="connsiteY2" fmla="*/ 444500 h 444500"/>
              <a:gd name="connsiteX3" fmla="*/ 0 w 10976610"/>
              <a:gd name="connsiteY3" fmla="*/ 444500 h 444500"/>
              <a:gd name="connsiteX4" fmla="*/ 0 w 10976610"/>
              <a:gd name="connsiteY4" fmla="*/ 0 h 444500"/>
              <a:gd name="connsiteX0" fmla="*/ 0 w 11064472"/>
              <a:gd name="connsiteY0" fmla="*/ 0 h 444500"/>
              <a:gd name="connsiteX1" fmla="*/ 10718800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99565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70711 w 11064472"/>
              <a:gd name="connsiteY1" fmla="*/ 4686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70711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39922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4472" h="444500">
                <a:moveTo>
                  <a:pt x="0" y="0"/>
                </a:moveTo>
                <a:lnTo>
                  <a:pt x="10639922" y="0"/>
                </a:lnTo>
                <a:lnTo>
                  <a:pt x="11064472" y="437366"/>
                </a:lnTo>
                <a:lnTo>
                  <a:pt x="0" y="444500"/>
                </a:lnTo>
                <a:lnTo>
                  <a:pt x="0" y="0"/>
                </a:lnTo>
                <a:close/>
              </a:path>
            </a:pathLst>
          </a:custGeom>
          <a:solidFill>
            <a:srgbClr val="466EA5">
              <a:alpha val="76000"/>
            </a:srgbClr>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21" name="TextBox 20">
            <a:extLst>
              <a:ext uri="{FF2B5EF4-FFF2-40B4-BE49-F238E27FC236}">
                <a16:creationId xmlns:a16="http://schemas.microsoft.com/office/drawing/2014/main" id="{CCDE6D26-E5D4-0A4F-A70D-7DA3ACA8044C}"/>
              </a:ext>
            </a:extLst>
          </p:cNvPr>
          <p:cNvSpPr txBox="1"/>
          <p:nvPr userDrawn="1"/>
        </p:nvSpPr>
        <p:spPr>
          <a:xfrm>
            <a:off x="623392" y="6453337"/>
            <a:ext cx="3024336" cy="369332"/>
          </a:xfrm>
          <a:prstGeom prst="rect">
            <a:avLst/>
          </a:prstGeom>
          <a:noFill/>
        </p:spPr>
        <p:txBody>
          <a:bodyPr wrap="square" rtlCol="0">
            <a:spAutoFit/>
          </a:bodyPr>
          <a:lstStyle/>
          <a:p>
            <a:pPr algn="l"/>
            <a:r>
              <a:rPr lang="en-US" sz="1800" b="0" i="0" spc="0">
                <a:solidFill>
                  <a:schemeClr val="bg1"/>
                </a:solidFill>
                <a:latin typeface="+mj-lt"/>
              </a:rPr>
              <a:t>Rise</a:t>
            </a:r>
            <a:r>
              <a:rPr lang="en-US" sz="1800" b="0" i="0" spc="0" baseline="0">
                <a:solidFill>
                  <a:schemeClr val="bg1"/>
                </a:solidFill>
                <a:latin typeface="+mj-lt"/>
              </a:rPr>
              <a:t> to Five</a:t>
            </a:r>
            <a:endParaRPr lang="en-US" sz="1800" b="0" i="0" spc="0">
              <a:solidFill>
                <a:schemeClr val="bg1"/>
              </a:solidFill>
              <a:latin typeface="+mj-lt"/>
            </a:endParaRPr>
          </a:p>
        </p:txBody>
      </p:sp>
      <p:pic>
        <p:nvPicPr>
          <p:cNvPr id="22" name="Picture 21" descr="A picture containing drawing, clock&#10;&#10;Description automatically generated">
            <a:extLst>
              <a:ext uri="{FF2B5EF4-FFF2-40B4-BE49-F238E27FC236}">
                <a16:creationId xmlns:a16="http://schemas.microsoft.com/office/drawing/2014/main" id="{C22D4A99-531F-E547-80B7-830EC269FF87}"/>
              </a:ext>
            </a:extLst>
          </p:cNvPr>
          <p:cNvPicPr>
            <a:picLocks noChangeAspect="1"/>
          </p:cNvPicPr>
          <p:nvPr userDrawn="1"/>
        </p:nvPicPr>
        <p:blipFill rotWithShape="1">
          <a:blip r:embed="rId5" cstate="print">
            <a:alphaModFix amt="20000"/>
            <a:extLst>
              <a:ext uri="{28A0092B-C50C-407E-A947-70E740481C1C}">
                <a14:useLocalDpi xmlns:a14="http://schemas.microsoft.com/office/drawing/2010/main" val="0"/>
              </a:ext>
            </a:extLst>
          </a:blip>
          <a:srcRect r="478" b="45615"/>
          <a:stretch/>
        </p:blipFill>
        <p:spPr>
          <a:xfrm>
            <a:off x="2028640" y="3444979"/>
            <a:ext cx="10160155" cy="3413021"/>
          </a:xfrm>
          <a:prstGeom prst="rect">
            <a:avLst/>
          </a:prstGeom>
        </p:spPr>
      </p:pic>
    </p:spTree>
    <p:extLst>
      <p:ext uri="{BB962C8B-B14F-4D97-AF65-F5344CB8AC3E}">
        <p14:creationId xmlns:p14="http://schemas.microsoft.com/office/powerpoint/2010/main" val="1262107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usiness1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sz="half" idx="1"/>
          </p:nvPr>
        </p:nvSpPr>
        <p:spPr>
          <a:xfrm>
            <a:off x="908181" y="1825625"/>
            <a:ext cx="4876800" cy="4351338"/>
          </a:xfrm>
        </p:spPr>
        <p:txBody>
          <a:bodyPr/>
          <a:lstStyle/>
          <a:p>
            <a:endParaRPr lang="en-US"/>
          </a:p>
        </p:txBody>
      </p:sp>
      <p:sp>
        <p:nvSpPr>
          <p:cNvPr id="6" name="Content Placeholder 3"/>
          <p:cNvSpPr>
            <a:spLocks noGrp="1"/>
          </p:cNvSpPr>
          <p:nvPr>
            <p:ph sz="half" idx="2"/>
          </p:nvPr>
        </p:nvSpPr>
        <p:spPr>
          <a:xfrm>
            <a:off x="6288021" y="1825625"/>
            <a:ext cx="4876800" cy="4351338"/>
          </a:xfrm>
        </p:spPr>
        <p:txBody>
          <a:bodyPr/>
          <a:lstStyle/>
          <a:p>
            <a:endParaRPr lang="en-US"/>
          </a:p>
        </p:txBody>
      </p:sp>
    </p:spTree>
    <p:extLst>
      <p:ext uri="{BB962C8B-B14F-4D97-AF65-F5344CB8AC3E}">
        <p14:creationId xmlns:p14="http://schemas.microsoft.com/office/powerpoint/2010/main" val="128473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siness1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365127"/>
            <a:ext cx="101600" cy="1325563"/>
          </a:xfrm>
          <a:prstGeom prst="rect">
            <a:avLst/>
          </a:prstGeom>
          <a:solidFill>
            <a:srgbClr val="466EA5"/>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Tree>
    <p:extLst>
      <p:ext uri="{BB962C8B-B14F-4D97-AF65-F5344CB8AC3E}">
        <p14:creationId xmlns:p14="http://schemas.microsoft.com/office/powerpoint/2010/main" val="90202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usiness1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0" y="365127"/>
            <a:ext cx="101600" cy="1325563"/>
          </a:xfrm>
          <a:prstGeom prst="rect">
            <a:avLst/>
          </a:prstGeom>
          <a:solidFill>
            <a:srgbClr val="466EA5"/>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5" name="Content Placeholder 2"/>
          <p:cNvSpPr>
            <a:spLocks noGrp="1"/>
          </p:cNvSpPr>
          <p:nvPr>
            <p:ph sz="half" idx="1"/>
          </p:nvPr>
        </p:nvSpPr>
        <p:spPr>
          <a:xfrm>
            <a:off x="908181" y="1825625"/>
            <a:ext cx="4876800" cy="4351338"/>
          </a:xfrm>
        </p:spPr>
        <p:txBody>
          <a:bodyPr/>
          <a:lstStyle/>
          <a:p>
            <a:endParaRPr lang="en-US"/>
          </a:p>
        </p:txBody>
      </p:sp>
      <p:sp>
        <p:nvSpPr>
          <p:cNvPr id="6" name="Content Placeholder 3"/>
          <p:cNvSpPr>
            <a:spLocks noGrp="1"/>
          </p:cNvSpPr>
          <p:nvPr>
            <p:ph sz="half" idx="2"/>
          </p:nvPr>
        </p:nvSpPr>
        <p:spPr>
          <a:xfrm>
            <a:off x="6288021" y="1825625"/>
            <a:ext cx="4876800" cy="4351338"/>
          </a:xfr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siness1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257800" cy="1325563"/>
          </a:xfrm>
        </p:spPr>
        <p:txBody>
          <a:bodyPr>
            <a:normAutofit/>
          </a:bodyPr>
          <a:lstStyle>
            <a:lvl1pPr>
              <a:defRPr sz="4000"/>
            </a:lvl1pPr>
          </a:lstStyle>
          <a:p>
            <a:r>
              <a:rPr lang="en-US"/>
              <a:t>Click to edit Master title style</a:t>
            </a:r>
          </a:p>
        </p:txBody>
      </p:sp>
      <p:sp>
        <p:nvSpPr>
          <p:cNvPr id="7" name="Rectangle 6"/>
          <p:cNvSpPr/>
          <p:nvPr userDrawn="1"/>
        </p:nvSpPr>
        <p:spPr>
          <a:xfrm>
            <a:off x="0" y="365127"/>
            <a:ext cx="101600" cy="1325563"/>
          </a:xfrm>
          <a:prstGeom prst="rect">
            <a:avLst/>
          </a:prstGeom>
          <a:solidFill>
            <a:srgbClr val="466EA5"/>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8" name="Content Placeholder 2"/>
          <p:cNvSpPr>
            <a:spLocks noGrp="1"/>
          </p:cNvSpPr>
          <p:nvPr>
            <p:ph idx="1"/>
          </p:nvPr>
        </p:nvSpPr>
        <p:spPr>
          <a:xfrm>
            <a:off x="6384032" y="365126"/>
            <a:ext cx="4632960" cy="5495925"/>
          </a:xfrm>
        </p:spPr>
        <p:txBody>
          <a:bodyPr/>
          <a:lstStyle/>
          <a:p>
            <a:endParaRPr lang="en-US"/>
          </a:p>
        </p:txBody>
      </p:sp>
      <p:sp>
        <p:nvSpPr>
          <p:cNvPr id="9" name="Text Placeholder 3"/>
          <p:cNvSpPr>
            <a:spLocks noGrp="1"/>
          </p:cNvSpPr>
          <p:nvPr>
            <p:ph type="body" sz="half" idx="2"/>
          </p:nvPr>
        </p:nvSpPr>
        <p:spPr>
          <a:xfrm>
            <a:off x="1119717" y="2057400"/>
            <a:ext cx="4632960" cy="3811588"/>
          </a:xfr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sz="1400">
                <a:solidFill>
                  <a:srgbClr val="466EA5"/>
                </a:solidFill>
              </a:defRPr>
            </a:lvl1pPr>
          </a:lstStyle>
          <a:p>
            <a:r>
              <a:rPr lang="en-US"/>
              <a:t>Rise to Five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0795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a:p>
            <a:r>
              <a:rPr lang="en-US" sz="1400">
                <a:solidFill>
                  <a:srgbClr val="466EA5"/>
                </a:solidFill>
              </a:rPr>
              <a:t>Rise to Five</a:t>
            </a:r>
          </a:p>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0567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a:p>
            <a:r>
              <a:rPr lang="en-US" sz="1400">
                <a:solidFill>
                  <a:srgbClr val="466EA5"/>
                </a:solidFill>
              </a:rPr>
              <a:t>Rise to Five</a:t>
            </a:r>
          </a:p>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285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a:p>
            <a:r>
              <a:rPr lang="en-US" sz="1400">
                <a:solidFill>
                  <a:srgbClr val="466EA5"/>
                </a:solidFill>
              </a:rPr>
              <a:t>#GoGreater: Rise to the Top-5</a:t>
            </a:r>
          </a:p>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1927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a:p>
            <a:r>
              <a:rPr lang="en-US" sz="1400">
                <a:solidFill>
                  <a:srgbClr val="466EA5"/>
                </a:solidFill>
              </a:rPr>
              <a:t>Rise to Five</a:t>
            </a:r>
          </a:p>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16001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8304245" y="6237312"/>
            <a:ext cx="2976331" cy="6206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96267" y="6381328"/>
            <a:ext cx="2816352" cy="244220"/>
          </a:xfrm>
          <a:prstGeom prst="rect">
            <a:avLst/>
          </a:prstGeom>
        </p:spPr>
      </p:pic>
      <p:sp>
        <p:nvSpPr>
          <p:cNvPr id="11" name="Rectangle 10"/>
          <p:cNvSpPr/>
          <p:nvPr userDrawn="1"/>
        </p:nvSpPr>
        <p:spPr>
          <a:xfrm>
            <a:off x="0" y="365127"/>
            <a:ext cx="101600" cy="1325563"/>
          </a:xfrm>
          <a:prstGeom prst="rect">
            <a:avLst/>
          </a:prstGeom>
          <a:solidFill>
            <a:srgbClr val="466EA5"/>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Tree>
    <p:extLst>
      <p:ext uri="{BB962C8B-B14F-4D97-AF65-F5344CB8AC3E}">
        <p14:creationId xmlns:p14="http://schemas.microsoft.com/office/powerpoint/2010/main" val="349587575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3" r:id="rId3"/>
    <p:sldLayoutId id="2147483752" r:id="rId4"/>
  </p:sldLayoutIdLst>
  <p:txStyles>
    <p:titleStyle>
      <a:lvl1pPr algn="l" defTabSz="914400" rtl="0" eaLnBrk="1" latinLnBrk="0" hangingPunct="1">
        <a:lnSpc>
          <a:spcPct val="90000"/>
        </a:lnSpc>
        <a:spcBef>
          <a:spcPct val="0"/>
        </a:spcBef>
        <a:buNone/>
        <a:defRPr sz="4400" kern="1200">
          <a:solidFill>
            <a:srgbClr val="466EA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6EA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6EA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6EA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6E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6E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Rise to Five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p:cNvSpPr/>
          <p:nvPr userDrawn="1"/>
        </p:nvSpPr>
        <p:spPr>
          <a:xfrm>
            <a:off x="8304245" y="6237312"/>
            <a:ext cx="2976331" cy="6206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96267" y="6453336"/>
            <a:ext cx="2816352" cy="244220"/>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26D9AA96-DBB4-8E43-B1F6-E90DE8C7C3E7}"/>
              </a:ext>
            </a:extLst>
          </p:cNvPr>
          <p:cNvPicPr>
            <a:picLocks noChangeAspect="1"/>
          </p:cNvPicPr>
          <p:nvPr userDrawn="1"/>
        </p:nvPicPr>
        <p:blipFill>
          <a:blip r:embed="rId14" cstate="print">
            <a:alphaModFix amt="35000"/>
            <a:extLst>
              <a:ext uri="{28A0092B-C50C-407E-A947-70E740481C1C}">
                <a14:useLocalDpi xmlns:a14="http://schemas.microsoft.com/office/drawing/2010/main" val="0"/>
              </a:ext>
            </a:extLst>
          </a:blip>
          <a:stretch>
            <a:fillRect/>
          </a:stretch>
        </p:blipFill>
        <p:spPr>
          <a:xfrm rot="5400000">
            <a:off x="-1044294" y="1160925"/>
            <a:ext cx="2910895" cy="822308"/>
          </a:xfrm>
          <a:prstGeom prst="rect">
            <a:avLst/>
          </a:prstGeom>
        </p:spPr>
      </p:pic>
    </p:spTree>
    <p:extLst>
      <p:ext uri="{BB962C8B-B14F-4D97-AF65-F5344CB8AC3E}">
        <p14:creationId xmlns:p14="http://schemas.microsoft.com/office/powerpoint/2010/main" val="208373960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notesSlide" Target="../notesSlides/notesSlide8.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slideLayout" Target="../slideLayouts/slideLayout15.xml"/><Relationship Id="rId20" Type="http://schemas.openxmlformats.org/officeDocument/2006/relationships/tags" Target="../tags/tag20.xml"/><Relationship Id="rId41" Type="http://schemas.openxmlformats.org/officeDocument/2006/relationships/tags" Target="../tags/tag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381" y="2123357"/>
            <a:ext cx="4320480" cy="2387600"/>
          </a:xfrm>
        </p:spPr>
        <p:txBody>
          <a:bodyPr/>
          <a:lstStyle/>
          <a:p>
            <a:r>
              <a:rPr lang="en-US" sz="4000">
                <a:solidFill>
                  <a:srgbClr val="466EA5"/>
                </a:solidFill>
              </a:rPr>
              <a:t>PPM#-Project Name</a:t>
            </a:r>
            <a:br>
              <a:rPr lang="en-US">
                <a:solidFill>
                  <a:srgbClr val="466EA5"/>
                </a:solidFill>
              </a:rPr>
            </a:br>
            <a:endParaRPr lang="en-US">
              <a:solidFill>
                <a:srgbClr val="466EA5"/>
              </a:solidFill>
            </a:endParaRPr>
          </a:p>
        </p:txBody>
      </p:sp>
      <p:sp>
        <p:nvSpPr>
          <p:cNvPr id="3" name="Subtitle 2"/>
          <p:cNvSpPr>
            <a:spLocks noGrp="1"/>
          </p:cNvSpPr>
          <p:nvPr>
            <p:ph type="subTitle" idx="4294967295"/>
          </p:nvPr>
        </p:nvSpPr>
        <p:spPr>
          <a:xfrm>
            <a:off x="527381" y="4537947"/>
            <a:ext cx="4320480" cy="906567"/>
          </a:xfrm>
        </p:spPr>
        <p:txBody>
          <a:bodyPr>
            <a:normAutofit fontScale="70000" lnSpcReduction="20000"/>
          </a:bodyPr>
          <a:lstStyle/>
          <a:p>
            <a:r>
              <a:rPr lang="en-US">
                <a:solidFill>
                  <a:srgbClr val="D16B17"/>
                </a:solidFill>
              </a:rPr>
              <a:t>Project Overview | Gate 2 Approval</a:t>
            </a:r>
          </a:p>
          <a:p>
            <a:r>
              <a:rPr lang="en-US">
                <a:solidFill>
                  <a:srgbClr val="D16B17"/>
                </a:solidFill>
              </a:rPr>
              <a:t>UFIT Project Management Office</a:t>
            </a:r>
          </a:p>
        </p:txBody>
      </p:sp>
    </p:spTree>
    <p:extLst>
      <p:ext uri="{BB962C8B-B14F-4D97-AF65-F5344CB8AC3E}">
        <p14:creationId xmlns:p14="http://schemas.microsoft.com/office/powerpoint/2010/main" val="578944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6522" y="326347"/>
            <a:ext cx="7914078" cy="523220"/>
          </a:xfrm>
          <a:prstGeom prst="rect">
            <a:avLst/>
          </a:prstGeom>
          <a:noFill/>
        </p:spPr>
        <p:txBody>
          <a:bodyPr wrap="square" rtlCol="0">
            <a:spAutoFit/>
          </a:bodyPr>
          <a:lstStyle/>
          <a:p>
            <a:r>
              <a:rPr lang="en-US" sz="2800" b="1" dirty="0">
                <a:solidFill>
                  <a:srgbClr val="F37021"/>
                </a:solidFill>
                <a:latin typeface="Gentona SemiBold" charset="0"/>
                <a:ea typeface="Gentona SemiBold" charset="0"/>
                <a:cs typeface="Gentona SemiBold" charset="0"/>
              </a:rPr>
              <a:t>Own and Operate: Service Owner Deliverables</a:t>
            </a:r>
          </a:p>
        </p:txBody>
      </p:sp>
      <p:cxnSp>
        <p:nvCxnSpPr>
          <p:cNvPr id="9" name="Straight Connector 8"/>
          <p:cNvCxnSpPr>
            <a:cxnSpLocks/>
          </p:cNvCxnSpPr>
          <p:nvPr/>
        </p:nvCxnSpPr>
        <p:spPr>
          <a:xfrm>
            <a:off x="849548" y="931819"/>
            <a:ext cx="6818192"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856069" y="-55123"/>
            <a:ext cx="486383" cy="547992"/>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55817" y="176621"/>
            <a:ext cx="294100" cy="198828"/>
          </a:xfrm>
          <a:prstGeom prst="rect">
            <a:avLst/>
          </a:prstGeom>
        </p:spPr>
      </p:pic>
      <p:sp>
        <p:nvSpPr>
          <p:cNvPr id="3" name="Slide Number Placeholder 2">
            <a:extLst>
              <a:ext uri="{FF2B5EF4-FFF2-40B4-BE49-F238E27FC236}">
                <a16:creationId xmlns:a16="http://schemas.microsoft.com/office/drawing/2014/main" id="{0A3BD1AA-47F7-433E-9FA9-8A9473B2ECD2}"/>
              </a:ext>
            </a:extLst>
          </p:cNvPr>
          <p:cNvSpPr>
            <a:spLocks noGrp="1"/>
          </p:cNvSpPr>
          <p:nvPr>
            <p:ph type="sldNum" sz="quarter" idx="12"/>
          </p:nvPr>
        </p:nvSpPr>
        <p:spPr/>
        <p:txBody>
          <a:bodyPr/>
          <a:lstStyle/>
          <a:p>
            <a:fld id="{1ACCB9C3-2961-A14E-B18F-BA1DAA67F296}" type="slidenum">
              <a:rPr lang="en-US" smtClean="0"/>
              <a:t>10</a:t>
            </a:fld>
            <a:endParaRPr lang="en-US"/>
          </a:p>
        </p:txBody>
      </p:sp>
      <p:sp>
        <p:nvSpPr>
          <p:cNvPr id="2" name="Rectangle 1"/>
          <p:cNvSpPr/>
          <p:nvPr/>
        </p:nvSpPr>
        <p:spPr>
          <a:xfrm>
            <a:off x="1102102" y="2221690"/>
            <a:ext cx="6096000" cy="923330"/>
          </a:xfrm>
          <a:prstGeom prst="rect">
            <a:avLst/>
          </a:prstGeom>
        </p:spPr>
        <p:txBody>
          <a:bodyPr>
            <a:spAutoFit/>
          </a:bodyPr>
          <a:lstStyle/>
          <a:p>
            <a:endParaRPr lang="en-US" dirty="0"/>
          </a:p>
          <a:p>
            <a:endParaRPr lang="en-US" dirty="0"/>
          </a:p>
          <a:p>
            <a:endParaRPr lang="en-US" dirty="0"/>
          </a:p>
        </p:txBody>
      </p:sp>
      <p:sp>
        <p:nvSpPr>
          <p:cNvPr id="5" name="TextBox 4">
            <a:extLst>
              <a:ext uri="{FF2B5EF4-FFF2-40B4-BE49-F238E27FC236}">
                <a16:creationId xmlns:a16="http://schemas.microsoft.com/office/drawing/2014/main" id="{6FD80416-5276-4BDD-A006-C0B2311CFE55}"/>
              </a:ext>
            </a:extLst>
          </p:cNvPr>
          <p:cNvSpPr txBox="1"/>
          <p:nvPr/>
        </p:nvSpPr>
        <p:spPr>
          <a:xfrm>
            <a:off x="579198" y="1482936"/>
            <a:ext cx="8736772" cy="738664"/>
          </a:xfrm>
          <a:prstGeom prst="rect">
            <a:avLst/>
          </a:prstGeom>
          <a:noFill/>
        </p:spPr>
        <p:txBody>
          <a:bodyPr wrap="square" lIns="91440" tIns="45720" rIns="91440" bIns="45720" rtlCol="0" anchor="t">
            <a:spAutoFit/>
          </a:bodyPr>
          <a:lstStyle/>
          <a:p>
            <a:r>
              <a:rPr lang="en-US" sz="2100" i="1">
                <a:latin typeface="Gentona SemiBold"/>
              </a:rPr>
              <a:t>(Replace text with your project information)</a:t>
            </a:r>
            <a:endParaRPr lang="en-US"/>
          </a:p>
          <a:p>
            <a:endParaRPr lang="en-US" sz="2100" b="1">
              <a:solidFill>
                <a:srgbClr val="FF0000"/>
              </a:solidFill>
              <a:latin typeface="Gentona SemiBold"/>
              <a:ea typeface="Gentona SemiBold" charset="0"/>
              <a:cs typeface="Gentona SemiBold" charset="0"/>
            </a:endParaRPr>
          </a:p>
        </p:txBody>
      </p:sp>
      <p:graphicFrame>
        <p:nvGraphicFramePr>
          <p:cNvPr id="10" name="Content Placeholder 3">
            <a:extLst>
              <a:ext uri="{FF2B5EF4-FFF2-40B4-BE49-F238E27FC236}">
                <a16:creationId xmlns:a16="http://schemas.microsoft.com/office/drawing/2014/main" id="{0CD0DD76-A5B6-461A-AB7D-438002F9157E}"/>
              </a:ext>
            </a:extLst>
          </p:cNvPr>
          <p:cNvGraphicFramePr>
            <a:graphicFrameLocks/>
          </p:cNvGraphicFramePr>
          <p:nvPr>
            <p:extLst>
              <p:ext uri="{D42A27DB-BD31-4B8C-83A1-F6EECF244321}">
                <p14:modId xmlns:p14="http://schemas.microsoft.com/office/powerpoint/2010/main" val="4183573135"/>
              </p:ext>
            </p:extLst>
          </p:nvPr>
        </p:nvGraphicFramePr>
        <p:xfrm>
          <a:off x="901641" y="2323701"/>
          <a:ext cx="10054175" cy="2778560"/>
        </p:xfrm>
        <a:graphic>
          <a:graphicData uri="http://schemas.openxmlformats.org/drawingml/2006/table">
            <a:tbl>
              <a:tblPr firstRow="1" firstCol="1" bandRow="1">
                <a:tableStyleId>{5C22544A-7EE6-4342-B048-85BDC9FD1C3A}</a:tableStyleId>
              </a:tblPr>
              <a:tblGrid>
                <a:gridCol w="4687015">
                  <a:extLst>
                    <a:ext uri="{9D8B030D-6E8A-4147-A177-3AD203B41FA5}">
                      <a16:colId xmlns:a16="http://schemas.microsoft.com/office/drawing/2014/main" val="2170426908"/>
                    </a:ext>
                  </a:extLst>
                </a:gridCol>
                <a:gridCol w="5367160">
                  <a:extLst>
                    <a:ext uri="{9D8B030D-6E8A-4147-A177-3AD203B41FA5}">
                      <a16:colId xmlns:a16="http://schemas.microsoft.com/office/drawing/2014/main" val="541820359"/>
                    </a:ext>
                  </a:extLst>
                </a:gridCol>
              </a:tblGrid>
              <a:tr h="43411">
                <a:tc>
                  <a:txBody>
                    <a:bodyPr/>
                    <a:lstStyle/>
                    <a:p>
                      <a:pPr marL="0" marR="0">
                        <a:spcBef>
                          <a:spcPts val="0"/>
                        </a:spcBef>
                        <a:spcAft>
                          <a:spcPts val="0"/>
                        </a:spcAft>
                      </a:pPr>
                      <a:r>
                        <a:rPr lang="en-US" sz="2000" b="1" i="0" kern="1200">
                          <a:solidFill>
                            <a:schemeClr val="tx1"/>
                          </a:solidFill>
                          <a:effectLst/>
                          <a:latin typeface="+mn-lt"/>
                          <a:ea typeface="+mn-ea"/>
                          <a:cs typeface="+mn-cs"/>
                        </a:rPr>
                        <a:t>Service Ownership</a:t>
                      </a:r>
                    </a:p>
                  </a:txBody>
                  <a:tcPr marL="34233" marR="34233" marT="0" marB="0"/>
                </a:tc>
                <a:tc>
                  <a:txBody>
                    <a:bodyPr/>
                    <a:lstStyle/>
                    <a:p>
                      <a:pPr marL="0" marR="0" algn="l" defTabSz="914400" rtl="0" eaLnBrk="1" latinLnBrk="0" hangingPunct="1">
                        <a:spcBef>
                          <a:spcPts val="0"/>
                        </a:spcBef>
                        <a:spcAft>
                          <a:spcPts val="0"/>
                        </a:spcAft>
                      </a:pPr>
                      <a:r>
                        <a:rPr lang="en-US" sz="2000" b="1" i="0" kern="1200" dirty="0">
                          <a:solidFill>
                            <a:schemeClr val="tx1"/>
                          </a:solidFill>
                          <a:effectLst/>
                          <a:latin typeface="+mn-lt"/>
                          <a:ea typeface="+mn-ea"/>
                          <a:cs typeface="+mn-cs"/>
                        </a:rPr>
                        <a:t>Deliverable</a:t>
                      </a:r>
                    </a:p>
                  </a:txBody>
                  <a:tcPr marL="34233" marR="34233" marT="0" marB="0"/>
                </a:tc>
                <a:extLst>
                  <a:ext uri="{0D108BD9-81ED-4DB2-BD59-A6C34878D82A}">
                    <a16:rowId xmlns:a16="http://schemas.microsoft.com/office/drawing/2014/main" val="3705249376"/>
                  </a:ext>
                </a:extLst>
              </a:tr>
              <a:tr h="418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lt1"/>
                          </a:solidFill>
                          <a:effectLst/>
                          <a:latin typeface="+mn-lt"/>
                          <a:ea typeface="+mn-ea"/>
                          <a:cs typeface="+mn-cs"/>
                        </a:rPr>
                        <a:t>UF Help Desk</a:t>
                      </a:r>
                    </a:p>
                  </a:txBody>
                  <a:tcPr marL="34233" marR="34233" marT="0" marB="0"/>
                </a:tc>
                <a:tc>
                  <a:txBody>
                    <a:bodyPr/>
                    <a:lstStyle/>
                    <a:p>
                      <a:r>
                        <a:rPr lang="en-US" sz="1600" i="1" dirty="0"/>
                        <a:t>Build FAQ’s and Just In Time Training for Supplier On/Off Boarding</a:t>
                      </a:r>
                    </a:p>
                  </a:txBody>
                  <a:tcPr marL="34233" marR="34233" marT="0" marB="0"/>
                </a:tc>
                <a:extLst>
                  <a:ext uri="{0D108BD9-81ED-4DB2-BD59-A6C34878D82A}">
                    <a16:rowId xmlns:a16="http://schemas.microsoft.com/office/drawing/2014/main" val="2776157366"/>
                  </a:ext>
                </a:extLst>
              </a:tr>
              <a:tr h="364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lt1"/>
                          </a:solidFill>
                          <a:effectLst/>
                          <a:latin typeface="+mn-lt"/>
                          <a:ea typeface="+mn-ea"/>
                          <a:cs typeface="+mn-cs"/>
                        </a:rPr>
                        <a:t>Enterprise Systems – Finance – UFIT Application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lt1"/>
                          </a:solidFill>
                          <a:effectLst/>
                          <a:latin typeface="+mn-lt"/>
                          <a:ea typeface="+mn-ea"/>
                          <a:cs typeface="+mn-cs"/>
                        </a:rPr>
                        <a:t>Service Owner:</a:t>
                      </a:r>
                      <a:r>
                        <a:rPr lang="en-US" sz="1600" b="1" i="1" kern="1200" baseline="0" dirty="0">
                          <a:solidFill>
                            <a:schemeClr val="lt1"/>
                          </a:solidFill>
                          <a:effectLst/>
                          <a:latin typeface="+mn-lt"/>
                          <a:ea typeface="+mn-ea"/>
                          <a:cs typeface="+mn-cs"/>
                        </a:rPr>
                        <a:t> </a:t>
                      </a:r>
                      <a:r>
                        <a:rPr lang="en-US" sz="1600" b="1" i="1" kern="1200" dirty="0">
                          <a:solidFill>
                            <a:schemeClr val="lt1"/>
                          </a:solidFill>
                          <a:effectLst/>
                          <a:latin typeface="+mn-lt"/>
                          <a:ea typeface="+mn-ea"/>
                          <a:cs typeface="+mn-cs"/>
                        </a:rPr>
                        <a:t>Lee Hinkle</a:t>
                      </a:r>
                    </a:p>
                    <a:p>
                      <a:pPr marL="0" marR="0">
                        <a:spcBef>
                          <a:spcPts val="0"/>
                        </a:spcBef>
                        <a:spcAft>
                          <a:spcPts val="0"/>
                        </a:spcAft>
                      </a:pPr>
                      <a:endParaRPr lang="en-US" sz="1600" b="1" i="1" kern="1200" dirty="0">
                        <a:solidFill>
                          <a:schemeClr val="lt1"/>
                        </a:solidFill>
                        <a:effectLst/>
                        <a:latin typeface="+mn-lt"/>
                        <a:ea typeface="+mn-ea"/>
                        <a:cs typeface="+mn-cs"/>
                      </a:endParaRPr>
                    </a:p>
                  </a:txBody>
                  <a:tcPr marL="34233" marR="34233" marT="0" marB="0"/>
                </a:tc>
                <a:tc>
                  <a:txBody>
                    <a:bodyPr/>
                    <a:lstStyle/>
                    <a:p>
                      <a:r>
                        <a:rPr lang="en-US" sz="1600" i="1" dirty="0"/>
                        <a:t>Build FAQ’s, Job Aides, Instructor Lead, Online Training, and Quick Reference Guides for UF Departments</a:t>
                      </a:r>
                    </a:p>
                  </a:txBody>
                  <a:tcPr marL="34233" marR="34233" marT="0" marB="0"/>
                </a:tc>
                <a:extLst>
                  <a:ext uri="{0D108BD9-81ED-4DB2-BD59-A6C34878D82A}">
                    <a16:rowId xmlns:a16="http://schemas.microsoft.com/office/drawing/2014/main" val="3903228925"/>
                  </a:ext>
                </a:extLst>
              </a:tr>
              <a:tr h="27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a:solidFill>
                            <a:schemeClr val="lt1"/>
                          </a:solidFill>
                          <a:effectLst/>
                          <a:latin typeface="+mn-lt"/>
                          <a:ea typeface="+mn-ea"/>
                          <a:cs typeface="+mn-cs"/>
                        </a:rPr>
                        <a:t>Enterprise Systems – Systems &amp;</a:t>
                      </a:r>
                      <a:r>
                        <a:rPr lang="en-US" sz="1600" b="1" i="1" kern="1200" baseline="0">
                          <a:solidFill>
                            <a:schemeClr val="lt1"/>
                          </a:solidFill>
                          <a:effectLst/>
                          <a:latin typeface="+mn-lt"/>
                          <a:ea typeface="+mn-ea"/>
                          <a:cs typeface="+mn-cs"/>
                        </a:rPr>
                        <a:t> Programming </a:t>
                      </a:r>
                      <a:r>
                        <a:rPr lang="en-US" sz="1600" b="1" i="1" kern="1200">
                          <a:solidFill>
                            <a:schemeClr val="lt1"/>
                          </a:solidFill>
                          <a:effectLst/>
                          <a:latin typeface="+mn-lt"/>
                          <a:ea typeface="+mn-ea"/>
                          <a:cs typeface="+mn-cs"/>
                        </a:rPr>
                        <a:t>Services – UFIT PeopleSoft</a:t>
                      </a:r>
                      <a:r>
                        <a:rPr lang="en-US" sz="1600" b="1" i="1" kern="1200" baseline="0">
                          <a:solidFill>
                            <a:schemeClr val="lt1"/>
                          </a:solidFill>
                          <a:effectLst/>
                          <a:latin typeface="+mn-lt"/>
                          <a:ea typeface="+mn-ea"/>
                          <a:cs typeface="+mn-cs"/>
                        </a:rPr>
                        <a:t>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baseline="0">
                          <a:solidFill>
                            <a:schemeClr val="lt1"/>
                          </a:solidFill>
                          <a:effectLst/>
                          <a:latin typeface="+mn-lt"/>
                          <a:ea typeface="+mn-ea"/>
                          <a:cs typeface="+mn-cs"/>
                        </a:rPr>
                        <a:t>Service Owner: Nicole Jeffers </a:t>
                      </a:r>
                      <a:endParaRPr lang="en-US" sz="1600" b="1" i="1" kern="1200">
                        <a:solidFill>
                          <a:schemeClr val="lt1"/>
                        </a:solidFill>
                        <a:effectLst/>
                        <a:latin typeface="+mn-lt"/>
                        <a:ea typeface="+mn-ea"/>
                        <a:cs typeface="+mn-cs"/>
                      </a:endParaRPr>
                    </a:p>
                  </a:txBody>
                  <a:tcPr marL="34233" marR="34233" marT="0" marB="0"/>
                </a:tc>
                <a:tc>
                  <a:txBody>
                    <a:bodyPr/>
                    <a:lstStyle/>
                    <a:p>
                      <a:r>
                        <a:rPr lang="en-US" sz="1600" i="1" dirty="0"/>
                        <a:t>Train UF Computing Help Desk support workflow for Supplier Portal</a:t>
                      </a:r>
                    </a:p>
                  </a:txBody>
                  <a:tcPr marL="34233" marR="34233" marT="0" marB="0"/>
                </a:tc>
                <a:extLst>
                  <a:ext uri="{0D108BD9-81ED-4DB2-BD59-A6C34878D82A}">
                    <a16:rowId xmlns:a16="http://schemas.microsoft.com/office/drawing/2014/main" val="3714507563"/>
                  </a:ext>
                </a:extLst>
              </a:tr>
              <a:tr h="27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i="1" kern="1200" dirty="0">
                        <a:solidFill>
                          <a:schemeClr val="lt1"/>
                        </a:solidFill>
                        <a:effectLst/>
                        <a:latin typeface="+mn-lt"/>
                        <a:ea typeface="+mn-ea"/>
                        <a:cs typeface="+mn-cs"/>
                      </a:endParaRPr>
                    </a:p>
                  </a:txBody>
                  <a:tcPr marL="34233" marR="3423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t>Disaster Recovery Documentation</a:t>
                      </a:r>
                    </a:p>
                  </a:txBody>
                  <a:tcPr marL="34233" marR="34233" marT="0" marB="0"/>
                </a:tc>
                <a:extLst>
                  <a:ext uri="{0D108BD9-81ED-4DB2-BD59-A6C34878D82A}">
                    <a16:rowId xmlns:a16="http://schemas.microsoft.com/office/drawing/2014/main" val="2480937132"/>
                  </a:ext>
                </a:extLst>
              </a:tr>
            </a:tbl>
          </a:graphicData>
        </a:graphic>
      </p:graphicFrame>
    </p:spTree>
    <p:extLst>
      <p:ext uri="{BB962C8B-B14F-4D97-AF65-F5344CB8AC3E}">
        <p14:creationId xmlns:p14="http://schemas.microsoft.com/office/powerpoint/2010/main" val="425506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21109"/>
            <a:ext cx="10515600" cy="543595"/>
          </a:xfrm>
        </p:spPr>
        <p:txBody>
          <a:bodyPr>
            <a:normAutofit/>
          </a:bodyPr>
          <a:lstStyle/>
          <a:p>
            <a:r>
              <a:rPr lang="en-US" sz="2800" b="1" dirty="0">
                <a:solidFill>
                  <a:schemeClr val="accent2"/>
                </a:solidFill>
                <a:latin typeface="Gentona SemiBold"/>
              </a:rPr>
              <a:t>Own and Operate: Service Owner Escalation</a:t>
            </a:r>
          </a:p>
        </p:txBody>
      </p:sp>
      <p:graphicFrame>
        <p:nvGraphicFramePr>
          <p:cNvPr id="6" name="Content Placeholder 3">
            <a:extLst>
              <a:ext uri="{FF2B5EF4-FFF2-40B4-BE49-F238E27FC236}">
                <a16:creationId xmlns:a16="http://schemas.microsoft.com/office/drawing/2014/main" id="{F2BDB14F-0D35-4EB5-A8C1-FB37A73F2550}"/>
              </a:ext>
            </a:extLst>
          </p:cNvPr>
          <p:cNvGraphicFramePr>
            <a:graphicFrameLocks/>
          </p:cNvGraphicFramePr>
          <p:nvPr>
            <p:extLst>
              <p:ext uri="{D42A27DB-BD31-4B8C-83A1-F6EECF244321}">
                <p14:modId xmlns:p14="http://schemas.microsoft.com/office/powerpoint/2010/main" val="1217307994"/>
              </p:ext>
            </p:extLst>
          </p:nvPr>
        </p:nvGraphicFramePr>
        <p:xfrm>
          <a:off x="1631504" y="1196752"/>
          <a:ext cx="8414328" cy="2499360"/>
        </p:xfrm>
        <a:graphic>
          <a:graphicData uri="http://schemas.openxmlformats.org/drawingml/2006/table">
            <a:tbl>
              <a:tblPr firstRow="1" firstCol="1" bandRow="1">
                <a:tableStyleId>{5C22544A-7EE6-4342-B048-85BDC9FD1C3A}</a:tableStyleId>
              </a:tblPr>
              <a:tblGrid>
                <a:gridCol w="3922558">
                  <a:extLst>
                    <a:ext uri="{9D8B030D-6E8A-4147-A177-3AD203B41FA5}">
                      <a16:colId xmlns:a16="http://schemas.microsoft.com/office/drawing/2014/main" val="2170426908"/>
                    </a:ext>
                  </a:extLst>
                </a:gridCol>
                <a:gridCol w="4491770">
                  <a:extLst>
                    <a:ext uri="{9D8B030D-6E8A-4147-A177-3AD203B41FA5}">
                      <a16:colId xmlns:a16="http://schemas.microsoft.com/office/drawing/2014/main" val="541820359"/>
                    </a:ext>
                  </a:extLst>
                </a:gridCol>
              </a:tblGrid>
              <a:tr h="139600">
                <a:tc>
                  <a:txBody>
                    <a:bodyPr/>
                    <a:lstStyle/>
                    <a:p>
                      <a:pPr marL="0" marR="0">
                        <a:spcBef>
                          <a:spcPts val="0"/>
                        </a:spcBef>
                        <a:spcAft>
                          <a:spcPts val="0"/>
                        </a:spcAft>
                      </a:pPr>
                      <a:r>
                        <a:rPr lang="en-US" sz="2000" b="1" kern="1200">
                          <a:solidFill>
                            <a:schemeClr val="tx1"/>
                          </a:solidFill>
                          <a:effectLst/>
                          <a:latin typeface="+mn-lt"/>
                          <a:ea typeface="+mn-ea"/>
                          <a:cs typeface="+mn-cs"/>
                        </a:rPr>
                        <a:t>Service Ownership</a:t>
                      </a:r>
                    </a:p>
                  </a:txBody>
                  <a:tcPr marL="34233" marR="34233" marT="0" marB="0"/>
                </a:tc>
                <a:tc>
                  <a:txBody>
                    <a:bodyPr/>
                    <a:lstStyle/>
                    <a:p>
                      <a:pPr marL="0" marR="0" algn="l" defTabSz="914400" rtl="0" eaLnBrk="1" latinLnBrk="0" hangingPunct="1">
                        <a:spcBef>
                          <a:spcPts val="0"/>
                        </a:spcBef>
                        <a:spcAft>
                          <a:spcPts val="0"/>
                        </a:spcAft>
                      </a:pPr>
                      <a:r>
                        <a:rPr lang="en-US" sz="2000" b="1" kern="1200">
                          <a:solidFill>
                            <a:schemeClr val="tx1"/>
                          </a:solidFill>
                          <a:effectLst/>
                          <a:latin typeface="+mn-lt"/>
                          <a:ea typeface="+mn-ea"/>
                          <a:cs typeface="+mn-cs"/>
                        </a:rPr>
                        <a:t>Description</a:t>
                      </a:r>
                    </a:p>
                  </a:txBody>
                  <a:tcPr marL="34233" marR="34233" marT="0" marB="0"/>
                </a:tc>
                <a:extLst>
                  <a:ext uri="{0D108BD9-81ED-4DB2-BD59-A6C34878D82A}">
                    <a16:rowId xmlns:a16="http://schemas.microsoft.com/office/drawing/2014/main" val="3705249376"/>
                  </a:ext>
                </a:extLst>
              </a:tr>
              <a:tr h="418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effectLst/>
                          <a:latin typeface="+mn-lt"/>
                          <a:ea typeface="+mn-ea"/>
                          <a:cs typeface="+mn-cs"/>
                        </a:rPr>
                        <a:t>UF Help Desk</a:t>
                      </a:r>
                    </a:p>
                  </a:txBody>
                  <a:tcPr marL="34233" marR="34233" marT="0" marB="0"/>
                </a:tc>
                <a:tc>
                  <a:txBody>
                    <a:bodyPr/>
                    <a:lstStyle/>
                    <a:p>
                      <a:pPr marL="0" marR="0">
                        <a:spcBef>
                          <a:spcPts val="0"/>
                        </a:spcBef>
                        <a:spcAft>
                          <a:spcPts val="0"/>
                        </a:spcAft>
                      </a:pPr>
                      <a:r>
                        <a:rPr lang="en-US" sz="1600">
                          <a:effectLst/>
                          <a:latin typeface="+mn-lt"/>
                          <a:ea typeface="Times New Roman" panose="02020603050405020304" pitchFamily="18" charset="0"/>
                        </a:rPr>
                        <a:t>Campus</a:t>
                      </a:r>
                      <a:r>
                        <a:rPr lang="en-US" sz="1600" baseline="0">
                          <a:effectLst/>
                          <a:latin typeface="+mn-lt"/>
                          <a:ea typeface="Times New Roman" panose="02020603050405020304" pitchFamily="18" charset="0"/>
                        </a:rPr>
                        <a:t> User</a:t>
                      </a:r>
                      <a:r>
                        <a:rPr lang="en-US" sz="1600">
                          <a:effectLst/>
                          <a:latin typeface="+mn-lt"/>
                          <a:ea typeface="Times New Roman" panose="02020603050405020304" pitchFamily="18" charset="0"/>
                        </a:rPr>
                        <a:t>s</a:t>
                      </a:r>
                      <a:endParaRPr lang="en-US" sz="1600" baseline="0">
                        <a:effectLst/>
                        <a:latin typeface="+mn-lt"/>
                        <a:ea typeface="Times New Roman" panose="02020603050405020304" pitchFamily="18" charset="0"/>
                      </a:endParaRPr>
                    </a:p>
                    <a:p>
                      <a:pPr marL="0" marR="0">
                        <a:spcBef>
                          <a:spcPts val="0"/>
                        </a:spcBef>
                        <a:spcAft>
                          <a:spcPts val="0"/>
                        </a:spcAft>
                      </a:pPr>
                      <a:r>
                        <a:rPr lang="en-US" sz="1600" baseline="0">
                          <a:effectLst/>
                          <a:latin typeface="+mn-lt"/>
                          <a:ea typeface="Times New Roman" panose="02020603050405020304" pitchFamily="18" charset="0"/>
                        </a:rPr>
                        <a:t>Tier 1 Support</a:t>
                      </a:r>
                      <a:endParaRPr lang="en-US" sz="1600">
                        <a:effectLst/>
                        <a:latin typeface="+mn-lt"/>
                        <a:ea typeface="Times New Roman" panose="02020603050405020304" pitchFamily="18" charset="0"/>
                      </a:endParaRPr>
                    </a:p>
                  </a:txBody>
                  <a:tcPr marL="34233" marR="34233" marT="0" marB="0"/>
                </a:tc>
                <a:extLst>
                  <a:ext uri="{0D108BD9-81ED-4DB2-BD59-A6C34878D82A}">
                    <a16:rowId xmlns:a16="http://schemas.microsoft.com/office/drawing/2014/main" val="2776157366"/>
                  </a:ext>
                </a:extLst>
              </a:tr>
              <a:tr h="364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effectLst/>
                          <a:latin typeface="+mn-lt"/>
                          <a:ea typeface="+mn-ea"/>
                          <a:cs typeface="+mn-cs"/>
                        </a:rPr>
                        <a:t>Enterprise Systems – Finance – UFIT Application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effectLst/>
                          <a:latin typeface="+mn-lt"/>
                          <a:ea typeface="+mn-ea"/>
                          <a:cs typeface="+mn-cs"/>
                        </a:rPr>
                        <a:t>Service Owner:</a:t>
                      </a:r>
                      <a:r>
                        <a:rPr lang="en-US" sz="1600" b="1" kern="1200" baseline="0" dirty="0">
                          <a:solidFill>
                            <a:schemeClr val="lt1"/>
                          </a:solidFill>
                          <a:effectLst/>
                          <a:latin typeface="+mn-lt"/>
                          <a:ea typeface="+mn-ea"/>
                          <a:cs typeface="+mn-cs"/>
                        </a:rPr>
                        <a:t> </a:t>
                      </a:r>
                      <a:r>
                        <a:rPr lang="en-US" sz="1600" b="1" kern="1200" dirty="0">
                          <a:solidFill>
                            <a:schemeClr val="lt1"/>
                          </a:solidFill>
                          <a:effectLst/>
                          <a:latin typeface="+mn-lt"/>
                          <a:ea typeface="+mn-ea"/>
                          <a:cs typeface="+mn-cs"/>
                        </a:rPr>
                        <a:t>Lee Hinkle</a:t>
                      </a:r>
                    </a:p>
                    <a:p>
                      <a:pPr marL="0" marR="0">
                        <a:spcBef>
                          <a:spcPts val="0"/>
                        </a:spcBef>
                        <a:spcAft>
                          <a:spcPts val="0"/>
                        </a:spcAft>
                      </a:pPr>
                      <a:endParaRPr lang="en-US" sz="1600" b="1" kern="1200" dirty="0">
                        <a:solidFill>
                          <a:schemeClr val="lt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pPr>
                      <a:r>
                        <a:rPr lang="en-US" sz="1600" kern="1200">
                          <a:solidFill>
                            <a:schemeClr val="dk1"/>
                          </a:solidFill>
                          <a:effectLst/>
                          <a:latin typeface="+mn-lt"/>
                          <a:ea typeface="Times New Roman" panose="02020603050405020304" pitchFamily="18" charset="0"/>
                          <a:cs typeface="+mn-cs"/>
                        </a:rPr>
                        <a:t>UFIT Application Support</a:t>
                      </a:r>
                    </a:p>
                    <a:p>
                      <a:pPr marL="0" marR="0" algn="l" defTabSz="914400" rtl="0" eaLnBrk="1" latinLnBrk="0" hangingPunct="1">
                        <a:spcBef>
                          <a:spcPts val="0"/>
                        </a:spcBef>
                        <a:spcAft>
                          <a:spcPts val="0"/>
                        </a:spcAft>
                      </a:pPr>
                      <a:r>
                        <a:rPr lang="en-US" sz="1600" kern="1200">
                          <a:solidFill>
                            <a:schemeClr val="dk1"/>
                          </a:solidFill>
                          <a:effectLst/>
                          <a:latin typeface="+mn-lt"/>
                          <a:ea typeface="Times New Roman" panose="02020603050405020304" pitchFamily="18" charset="0"/>
                          <a:cs typeface="+mn-cs"/>
                        </a:rPr>
                        <a:t>Tier 2 support</a:t>
                      </a:r>
                    </a:p>
                  </a:txBody>
                  <a:tcPr marL="34233" marR="34233" marT="0" marB="0"/>
                </a:tc>
                <a:extLst>
                  <a:ext uri="{0D108BD9-81ED-4DB2-BD59-A6C34878D82A}">
                    <a16:rowId xmlns:a16="http://schemas.microsoft.com/office/drawing/2014/main" val="3903228925"/>
                  </a:ext>
                </a:extLst>
              </a:tr>
              <a:tr h="27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effectLst/>
                          <a:latin typeface="+mn-lt"/>
                          <a:ea typeface="+mn-ea"/>
                          <a:cs typeface="+mn-cs"/>
                        </a:rPr>
                        <a:t>Enterprise Systems – Systems &amp;</a:t>
                      </a:r>
                      <a:r>
                        <a:rPr lang="en-US" sz="1600" b="1" kern="1200" baseline="0">
                          <a:solidFill>
                            <a:schemeClr val="lt1"/>
                          </a:solidFill>
                          <a:effectLst/>
                          <a:latin typeface="+mn-lt"/>
                          <a:ea typeface="+mn-ea"/>
                          <a:cs typeface="+mn-cs"/>
                        </a:rPr>
                        <a:t> Programming </a:t>
                      </a:r>
                      <a:r>
                        <a:rPr lang="en-US" sz="1600" b="1" kern="1200">
                          <a:solidFill>
                            <a:schemeClr val="lt1"/>
                          </a:solidFill>
                          <a:effectLst/>
                          <a:latin typeface="+mn-lt"/>
                          <a:ea typeface="+mn-ea"/>
                          <a:cs typeface="+mn-cs"/>
                        </a:rPr>
                        <a:t>Services – UFIT PeopleSoft</a:t>
                      </a:r>
                      <a:r>
                        <a:rPr lang="en-US" sz="1600" b="1" kern="1200" baseline="0">
                          <a:solidFill>
                            <a:schemeClr val="lt1"/>
                          </a:solidFill>
                          <a:effectLst/>
                          <a:latin typeface="+mn-lt"/>
                          <a:ea typeface="+mn-ea"/>
                          <a:cs typeface="+mn-cs"/>
                        </a:rPr>
                        <a:t>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baseline="0">
                          <a:solidFill>
                            <a:schemeClr val="lt1"/>
                          </a:solidFill>
                          <a:effectLst/>
                          <a:latin typeface="+mn-lt"/>
                          <a:ea typeface="+mn-ea"/>
                          <a:cs typeface="+mn-cs"/>
                        </a:rPr>
                        <a:t>Service Owner: Nicole Jeffers </a:t>
                      </a:r>
                      <a:endParaRPr lang="en-US" sz="1600" b="1" kern="1200">
                        <a:solidFill>
                          <a:schemeClr val="lt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pPr>
                      <a:r>
                        <a:rPr lang="en-US" sz="1600" kern="1200" dirty="0">
                          <a:solidFill>
                            <a:schemeClr val="dk1"/>
                          </a:solidFill>
                          <a:effectLst/>
                          <a:latin typeface="+mn-lt"/>
                          <a:ea typeface="Times New Roman" panose="02020603050405020304" pitchFamily="18" charset="0"/>
                          <a:cs typeface="+mn-cs"/>
                        </a:rPr>
                        <a:t>UFIT ERP Services</a:t>
                      </a:r>
                    </a:p>
                    <a:p>
                      <a:pPr marL="0" marR="0" algn="l" defTabSz="914400" rtl="0" eaLnBrk="1" latinLnBrk="0" hangingPunct="1">
                        <a:spcBef>
                          <a:spcPts val="0"/>
                        </a:spcBef>
                        <a:spcAft>
                          <a:spcPts val="0"/>
                        </a:spcAft>
                      </a:pPr>
                      <a:r>
                        <a:rPr lang="en-US" sz="1600" kern="1200" dirty="0">
                          <a:solidFill>
                            <a:schemeClr val="dk1"/>
                          </a:solidFill>
                          <a:effectLst/>
                          <a:latin typeface="+mn-lt"/>
                          <a:ea typeface="Times New Roman" panose="02020603050405020304" pitchFamily="18" charset="0"/>
                          <a:cs typeface="+mn-cs"/>
                        </a:rPr>
                        <a:t>Tier 3 support</a:t>
                      </a:r>
                    </a:p>
                  </a:txBody>
                  <a:tcPr marL="34233" marR="34233" marT="0" marB="0"/>
                </a:tc>
                <a:extLst>
                  <a:ext uri="{0D108BD9-81ED-4DB2-BD59-A6C34878D82A}">
                    <a16:rowId xmlns:a16="http://schemas.microsoft.com/office/drawing/2014/main" val="3714507563"/>
                  </a:ext>
                </a:extLst>
              </a:tr>
            </a:tbl>
          </a:graphicData>
        </a:graphic>
      </p:graphicFrame>
      <p:cxnSp>
        <p:nvCxnSpPr>
          <p:cNvPr id="4" name="Straight Connector 3">
            <a:extLst>
              <a:ext uri="{FF2B5EF4-FFF2-40B4-BE49-F238E27FC236}">
                <a16:creationId xmlns:a16="http://schemas.microsoft.com/office/drawing/2014/main" id="{984D43C8-2380-461E-9A01-24447FB70532}"/>
              </a:ext>
            </a:extLst>
          </p:cNvPr>
          <p:cNvCxnSpPr>
            <a:cxnSpLocks/>
          </p:cNvCxnSpPr>
          <p:nvPr/>
        </p:nvCxnSpPr>
        <p:spPr>
          <a:xfrm>
            <a:off x="1002692" y="764704"/>
            <a:ext cx="641166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92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21109"/>
            <a:ext cx="10515600" cy="543595"/>
          </a:xfrm>
        </p:spPr>
        <p:txBody>
          <a:bodyPr>
            <a:normAutofit/>
          </a:bodyPr>
          <a:lstStyle/>
          <a:p>
            <a:r>
              <a:rPr lang="en-US" sz="2800" b="1" dirty="0">
                <a:solidFill>
                  <a:schemeClr val="accent2"/>
                </a:solidFill>
                <a:latin typeface="Gentona SemiBold"/>
              </a:rPr>
              <a:t>Project Benefits</a:t>
            </a:r>
          </a:p>
        </p:txBody>
      </p:sp>
      <p:sp>
        <p:nvSpPr>
          <p:cNvPr id="5" name="Content Placeholder 4"/>
          <p:cNvSpPr>
            <a:spLocks noGrp="1"/>
          </p:cNvSpPr>
          <p:nvPr>
            <p:ph idx="1"/>
          </p:nvPr>
        </p:nvSpPr>
        <p:spPr>
          <a:xfrm>
            <a:off x="1128664" y="1052736"/>
            <a:ext cx="10298360" cy="4162225"/>
          </a:xfrm>
        </p:spPr>
        <p:txBody>
          <a:bodyPr>
            <a:normAutofit/>
          </a:bodyPr>
          <a:lstStyle/>
          <a:p>
            <a:pPr marL="0" indent="0">
              <a:buNone/>
            </a:pPr>
            <a:r>
              <a:rPr lang="en-US" i="1" dirty="0"/>
              <a:t>Benefits</a:t>
            </a:r>
          </a:p>
          <a:p>
            <a:pPr marL="742950" lvl="1" indent="-285750"/>
            <a:r>
              <a:rPr lang="en-US" i="1" dirty="0"/>
              <a:t>Decrease documented vulnerabilities by 10%.</a:t>
            </a:r>
          </a:p>
          <a:p>
            <a:pPr marL="742950" lvl="1" indent="-285750"/>
            <a:r>
              <a:rPr lang="en-US" i="1" dirty="0"/>
              <a:t>Modernization of legacy systems.</a:t>
            </a:r>
          </a:p>
          <a:p>
            <a:pPr marL="742950" lvl="1" indent="-285750"/>
            <a:r>
              <a:rPr lang="en-US" i="1" dirty="0"/>
              <a:t>Adoption of new technologies and standards which will improve services and efficiency. </a:t>
            </a:r>
          </a:p>
          <a:p>
            <a:pPr marL="742950" lvl="1" indent="-285750"/>
            <a:r>
              <a:rPr lang="en-US" i="1" dirty="0"/>
              <a:t>Potential to improve business processes including extraneous SQL which runs during registration load events. </a:t>
            </a:r>
          </a:p>
          <a:p>
            <a:pPr marL="742950" lvl="1" indent="-285750"/>
            <a:r>
              <a:rPr lang="en-US" i="1" dirty="0"/>
              <a:t>Keeping current</a:t>
            </a:r>
          </a:p>
          <a:p>
            <a:pPr marL="742950" lvl="1" indent="-285750"/>
            <a:r>
              <a:rPr lang="en-US" i="1" dirty="0"/>
              <a:t>Improving Customer experience-quantify?</a:t>
            </a:r>
          </a:p>
          <a:p>
            <a:pPr marL="742950" lvl="1" indent="-285750"/>
            <a:endParaRPr lang="en-US" sz="2200" dirty="0"/>
          </a:p>
          <a:p>
            <a:pPr marL="0" indent="0">
              <a:buNone/>
            </a:pPr>
            <a:endParaRPr lang="en-US" dirty="0"/>
          </a:p>
        </p:txBody>
      </p:sp>
      <p:cxnSp>
        <p:nvCxnSpPr>
          <p:cNvPr id="4" name="Straight Connector 3">
            <a:extLst>
              <a:ext uri="{FF2B5EF4-FFF2-40B4-BE49-F238E27FC236}">
                <a16:creationId xmlns:a16="http://schemas.microsoft.com/office/drawing/2014/main" id="{4F6B4E94-6540-4526-8C0B-42B95D840DA8}"/>
              </a:ext>
            </a:extLst>
          </p:cNvPr>
          <p:cNvCxnSpPr>
            <a:cxnSpLocks/>
          </p:cNvCxnSpPr>
          <p:nvPr/>
        </p:nvCxnSpPr>
        <p:spPr>
          <a:xfrm>
            <a:off x="1013708" y="764704"/>
            <a:ext cx="4968552"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872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21109"/>
            <a:ext cx="10515600" cy="831621"/>
          </a:xfrm>
        </p:spPr>
        <p:txBody>
          <a:bodyPr>
            <a:normAutofit fontScale="90000"/>
          </a:bodyPr>
          <a:lstStyle/>
          <a:p>
            <a:r>
              <a:rPr lang="en-US" sz="3100" b="1" dirty="0">
                <a:solidFill>
                  <a:schemeClr val="accent2"/>
                </a:solidFill>
                <a:latin typeface="Gentona SemiBold"/>
              </a:rPr>
              <a:t>Appendix</a:t>
            </a:r>
            <a:r>
              <a:rPr lang="en-US" sz="3100" dirty="0">
                <a:solidFill>
                  <a:schemeClr val="accent2"/>
                </a:solidFill>
                <a:latin typeface="Gentona SemiBold"/>
              </a:rPr>
              <a:t> –</a:t>
            </a:r>
            <a:r>
              <a:rPr lang="en-US" sz="3100" i="1" dirty="0">
                <a:solidFill>
                  <a:schemeClr val="accent2"/>
                </a:solidFill>
                <a:latin typeface="Gentona SemiBold"/>
              </a:rPr>
              <a:t>add hyperlinks for documents below</a:t>
            </a:r>
            <a:br>
              <a:rPr lang="en-US" sz="2800" i="1" dirty="0">
                <a:solidFill>
                  <a:schemeClr val="accent2"/>
                </a:solidFill>
                <a:latin typeface="Gentona SemiBold"/>
              </a:rPr>
            </a:br>
            <a:endParaRPr lang="en-US" sz="2800" i="1" dirty="0">
              <a:solidFill>
                <a:schemeClr val="accent2"/>
              </a:solidFill>
              <a:latin typeface="Gentona SemiBold"/>
            </a:endParaRPr>
          </a:p>
        </p:txBody>
      </p:sp>
      <p:sp>
        <p:nvSpPr>
          <p:cNvPr id="5" name="Content Placeholder 4"/>
          <p:cNvSpPr>
            <a:spLocks noGrp="1"/>
          </p:cNvSpPr>
          <p:nvPr>
            <p:ph idx="1"/>
          </p:nvPr>
        </p:nvSpPr>
        <p:spPr>
          <a:xfrm>
            <a:off x="1128664" y="1052736"/>
            <a:ext cx="10298360" cy="5328592"/>
          </a:xfrm>
        </p:spPr>
        <p:txBody>
          <a:bodyPr>
            <a:normAutofit/>
          </a:bodyPr>
          <a:lstStyle/>
          <a:p>
            <a:pPr marL="514350" indent="-514350">
              <a:buFont typeface="+mj-lt"/>
              <a:buAutoNum type="arabicPeriod"/>
            </a:pPr>
            <a:r>
              <a:rPr lang="en-US" i="1" dirty="0"/>
              <a:t>Project Charter</a:t>
            </a:r>
          </a:p>
          <a:p>
            <a:pPr marL="514350" indent="-514350">
              <a:buFont typeface="+mj-lt"/>
              <a:buAutoNum type="arabicPeriod"/>
            </a:pPr>
            <a:r>
              <a:rPr lang="en-US" i="1" dirty="0"/>
              <a:t>Project Scope</a:t>
            </a:r>
          </a:p>
          <a:p>
            <a:pPr marL="514350" indent="-514350">
              <a:buFont typeface="+mj-lt"/>
              <a:buAutoNum type="arabicPeriod"/>
            </a:pPr>
            <a:r>
              <a:rPr lang="en-US" i="1" dirty="0"/>
              <a:t>Project Workplan</a:t>
            </a:r>
          </a:p>
          <a:p>
            <a:pPr marL="514350" indent="-514350">
              <a:buFont typeface="+mj-lt"/>
              <a:buAutoNum type="arabicPeriod"/>
            </a:pPr>
            <a:r>
              <a:rPr lang="en-US" i="1" dirty="0"/>
              <a:t>Other relevant documents (Project Requirements Specification…)</a:t>
            </a:r>
          </a:p>
          <a:p>
            <a:pPr marL="0" indent="0">
              <a:buNone/>
            </a:pPr>
            <a:endParaRPr lang="en-US" sz="2200" dirty="0"/>
          </a:p>
          <a:p>
            <a:pPr marL="0" indent="0">
              <a:buNone/>
            </a:pPr>
            <a:endParaRPr lang="en-US" dirty="0"/>
          </a:p>
        </p:txBody>
      </p:sp>
      <p:cxnSp>
        <p:nvCxnSpPr>
          <p:cNvPr id="4" name="Straight Connector 3">
            <a:extLst>
              <a:ext uri="{FF2B5EF4-FFF2-40B4-BE49-F238E27FC236}">
                <a16:creationId xmlns:a16="http://schemas.microsoft.com/office/drawing/2014/main" id="{71780796-541D-4D0D-8881-4898CF9BB6F8}"/>
              </a:ext>
            </a:extLst>
          </p:cNvPr>
          <p:cNvCxnSpPr>
            <a:cxnSpLocks/>
          </p:cNvCxnSpPr>
          <p:nvPr/>
        </p:nvCxnSpPr>
        <p:spPr>
          <a:xfrm>
            <a:off x="1002691" y="753687"/>
            <a:ext cx="6808268"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7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21110"/>
            <a:ext cx="10515600" cy="377604"/>
          </a:xfrm>
        </p:spPr>
        <p:txBody>
          <a:bodyPr>
            <a:normAutofit fontScale="90000"/>
          </a:bodyPr>
          <a:lstStyle/>
          <a:p>
            <a:r>
              <a:rPr lang="en-US" sz="3100" b="1" dirty="0">
                <a:solidFill>
                  <a:schemeClr val="accent2"/>
                </a:solidFill>
                <a:latin typeface="Gentona SemiBold"/>
              </a:rPr>
              <a:t>Sign Off</a:t>
            </a:r>
            <a:br>
              <a:rPr lang="en-US" sz="2800" i="1" dirty="0">
                <a:solidFill>
                  <a:schemeClr val="accent2"/>
                </a:solidFill>
                <a:latin typeface="Gentona SemiBold"/>
              </a:rPr>
            </a:br>
            <a:endParaRPr lang="en-US" sz="2800" i="1" dirty="0">
              <a:solidFill>
                <a:schemeClr val="accent2"/>
              </a:solidFill>
              <a:latin typeface="Gentona SemiBold"/>
            </a:endParaRPr>
          </a:p>
        </p:txBody>
      </p:sp>
      <p:cxnSp>
        <p:nvCxnSpPr>
          <p:cNvPr id="4" name="Straight Connector 3">
            <a:extLst>
              <a:ext uri="{FF2B5EF4-FFF2-40B4-BE49-F238E27FC236}">
                <a16:creationId xmlns:a16="http://schemas.microsoft.com/office/drawing/2014/main" id="{71780796-541D-4D0D-8881-4898CF9BB6F8}"/>
              </a:ext>
            </a:extLst>
          </p:cNvPr>
          <p:cNvCxnSpPr>
            <a:cxnSpLocks/>
          </p:cNvCxnSpPr>
          <p:nvPr/>
        </p:nvCxnSpPr>
        <p:spPr>
          <a:xfrm>
            <a:off x="1024462" y="405344"/>
            <a:ext cx="10982481"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15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6632"/>
            <a:ext cx="10515600" cy="615603"/>
          </a:xfrm>
        </p:spPr>
        <p:txBody>
          <a:bodyPr>
            <a:normAutofit/>
          </a:bodyPr>
          <a:lstStyle/>
          <a:p>
            <a:r>
              <a:rPr lang="en-US" sz="2800" b="1" dirty="0">
                <a:solidFill>
                  <a:schemeClr val="accent2"/>
                </a:solidFill>
                <a:latin typeface="Gentona SemiBold"/>
              </a:rPr>
              <a:t>Project Overview</a:t>
            </a:r>
          </a:p>
        </p:txBody>
      </p:sp>
      <p:sp>
        <p:nvSpPr>
          <p:cNvPr id="5" name="Content Placeholder 4"/>
          <p:cNvSpPr>
            <a:spLocks noGrp="1"/>
          </p:cNvSpPr>
          <p:nvPr>
            <p:ph idx="1"/>
          </p:nvPr>
        </p:nvSpPr>
        <p:spPr>
          <a:xfrm>
            <a:off x="1127448" y="980728"/>
            <a:ext cx="10515600" cy="4351338"/>
          </a:xfrm>
        </p:spPr>
        <p:txBody>
          <a:bodyPr vert="horz" lIns="91440" tIns="45720" rIns="91440" bIns="45720" rtlCol="0" anchor="t">
            <a:normAutofit/>
          </a:bodyPr>
          <a:lstStyle/>
          <a:p>
            <a:r>
              <a:rPr lang="en-US" dirty="0"/>
              <a:t>Project overview is intended to explain to the project sponsors and leadership the high-level understanding of what will be accomplished.</a:t>
            </a:r>
          </a:p>
        </p:txBody>
      </p:sp>
      <p:cxnSp>
        <p:nvCxnSpPr>
          <p:cNvPr id="6" name="Straight Connector 5">
            <a:extLst>
              <a:ext uri="{FF2B5EF4-FFF2-40B4-BE49-F238E27FC236}">
                <a16:creationId xmlns:a16="http://schemas.microsoft.com/office/drawing/2014/main" id="{A0BAFA5D-C45B-4F01-927A-7966C3E9A84A}"/>
              </a:ext>
            </a:extLst>
          </p:cNvPr>
          <p:cNvCxnSpPr>
            <a:cxnSpLocks/>
          </p:cNvCxnSpPr>
          <p:nvPr/>
        </p:nvCxnSpPr>
        <p:spPr>
          <a:xfrm>
            <a:off x="940161" y="665915"/>
            <a:ext cx="4968552"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50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09"/>
            <a:ext cx="10515600" cy="759619"/>
          </a:xfrm>
        </p:spPr>
        <p:txBody>
          <a:bodyPr>
            <a:normAutofit/>
          </a:bodyPr>
          <a:lstStyle/>
          <a:p>
            <a:pPr>
              <a:lnSpc>
                <a:spcPct val="100000"/>
              </a:lnSpc>
              <a:spcBef>
                <a:spcPts val="0"/>
              </a:spcBef>
              <a:defRPr/>
            </a:pPr>
            <a:r>
              <a:rPr lang="en-US" sz="3100" b="1" dirty="0">
                <a:solidFill>
                  <a:schemeClr val="accent2"/>
                </a:solidFill>
                <a:latin typeface="Gentona SemiBold"/>
              </a:rPr>
              <a:t>Project Scope-Key highlights</a:t>
            </a:r>
            <a:endParaRPr lang="en-US" dirty="0">
              <a:highlight>
                <a:srgbClr val="FFFF00"/>
              </a:highlight>
            </a:endParaRPr>
          </a:p>
        </p:txBody>
      </p:sp>
      <p:sp>
        <p:nvSpPr>
          <p:cNvPr id="4" name="Content Placeholder 4"/>
          <p:cNvSpPr>
            <a:spLocks noGrp="1"/>
          </p:cNvSpPr>
          <p:nvPr>
            <p:ph idx="1"/>
          </p:nvPr>
        </p:nvSpPr>
        <p:spPr>
          <a:xfrm>
            <a:off x="1127448" y="1381918"/>
            <a:ext cx="10515600" cy="4351338"/>
          </a:xfrm>
        </p:spPr>
        <p:txBody>
          <a:bodyPr/>
          <a:lstStyle/>
          <a:p>
            <a:pPr marL="0" indent="0">
              <a:buNone/>
            </a:pPr>
            <a:r>
              <a:rPr lang="en-US" dirty="0"/>
              <a:t>In Scope</a:t>
            </a:r>
          </a:p>
          <a:p>
            <a:endParaRPr lang="en-US" dirty="0"/>
          </a:p>
          <a:p>
            <a:pPr marL="0" indent="0">
              <a:buNone/>
            </a:pPr>
            <a:endParaRPr lang="en-US" dirty="0"/>
          </a:p>
          <a:p>
            <a:pPr marL="0" indent="0">
              <a:buNone/>
            </a:pPr>
            <a:r>
              <a:rPr lang="en-US" dirty="0"/>
              <a:t>Out of Scope</a:t>
            </a:r>
          </a:p>
          <a:p>
            <a:endParaRPr lang="en-US" dirty="0"/>
          </a:p>
        </p:txBody>
      </p:sp>
      <p:cxnSp>
        <p:nvCxnSpPr>
          <p:cNvPr id="5" name="Straight Connector 4">
            <a:extLst>
              <a:ext uri="{FF2B5EF4-FFF2-40B4-BE49-F238E27FC236}">
                <a16:creationId xmlns:a16="http://schemas.microsoft.com/office/drawing/2014/main" id="{8825E90D-2604-48D8-9C91-547C9DB02D84}"/>
              </a:ext>
            </a:extLst>
          </p:cNvPr>
          <p:cNvCxnSpPr>
            <a:cxnSpLocks/>
          </p:cNvCxnSpPr>
          <p:nvPr/>
        </p:nvCxnSpPr>
        <p:spPr>
          <a:xfrm>
            <a:off x="962195" y="713740"/>
            <a:ext cx="4968552"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EFF5C61-A4AD-4C9F-A323-172222390ECD}"/>
              </a:ext>
            </a:extLst>
          </p:cNvPr>
          <p:cNvSpPr txBox="1"/>
          <p:nvPr/>
        </p:nvSpPr>
        <p:spPr>
          <a:xfrm>
            <a:off x="969609" y="716485"/>
            <a:ext cx="10831655" cy="923330"/>
          </a:xfrm>
          <a:prstGeom prst="rect">
            <a:avLst/>
          </a:prstGeom>
          <a:noFill/>
        </p:spPr>
        <p:txBody>
          <a:bodyPr wrap="square" lIns="91440" tIns="45720" rIns="91440" bIns="45720" rtlCol="0" anchor="t">
            <a:spAutoFit/>
          </a:bodyPr>
          <a:lstStyle/>
          <a:p>
            <a:r>
              <a:rPr lang="en-US" i="1" dirty="0"/>
              <a:t>This document summarizes Scope items (products, services, and results) out of Scope  items related to the project.</a:t>
            </a:r>
            <a:br>
              <a:rPr lang="en-US" i="1" dirty="0">
                <a:highlight>
                  <a:srgbClr val="FFFF00"/>
                </a:highlight>
              </a:rPr>
            </a:br>
            <a:br>
              <a:rPr lang="en-US" i="1" dirty="0">
                <a:highlight>
                  <a:srgbClr val="FFFF00"/>
                </a:highlight>
              </a:rPr>
            </a:br>
            <a:endParaRPr lang="en-US" i="1">
              <a:cs typeface="Calibri"/>
            </a:endParaRPr>
          </a:p>
        </p:txBody>
      </p:sp>
    </p:spTree>
    <p:extLst>
      <p:ext uri="{BB962C8B-B14F-4D97-AF65-F5344CB8AC3E}">
        <p14:creationId xmlns:p14="http://schemas.microsoft.com/office/powerpoint/2010/main" val="3839598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581149"/>
            <a:ext cx="10515600" cy="543595"/>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dirty="0">
                <a:solidFill>
                  <a:schemeClr val="accent2"/>
                </a:solidFill>
                <a:latin typeface="Gentona SemiBold"/>
              </a:rPr>
              <a:t>Project Deliverables</a:t>
            </a:r>
            <a:br>
              <a:rPr lang="en-US" dirty="0"/>
            </a:br>
            <a:r>
              <a:rPr kumimoji="0" lang="en-US" sz="1400" b="0" i="1" u="none" strike="noStrike" kern="1200" cap="none" spc="0" normalizeH="0" baseline="0" noProof="0" dirty="0">
                <a:ln>
                  <a:noFill/>
                </a:ln>
                <a:solidFill>
                  <a:srgbClr val="0021A5"/>
                </a:solidFill>
                <a:effectLst/>
                <a:uLnTx/>
                <a:uFillTx/>
                <a:latin typeface="Gentona SemiBold" charset="0"/>
                <a:ea typeface="Gentona SemiBold" charset="0"/>
                <a:cs typeface="Gentona SemiBold" charset="0"/>
              </a:rPr>
              <a:t>.</a:t>
            </a:r>
            <a:br>
              <a:rPr kumimoji="0" lang="en-US" sz="1400" b="0" i="1" u="none" strike="noStrike" kern="1200" cap="none" spc="0" normalizeH="0" baseline="0" noProof="0" dirty="0">
                <a:ln>
                  <a:noFill/>
                </a:ln>
                <a:solidFill>
                  <a:srgbClr val="0021A5"/>
                </a:solidFill>
                <a:effectLst/>
                <a:uLnTx/>
                <a:uFillTx/>
                <a:latin typeface="Gentona SemiBold" charset="0"/>
                <a:ea typeface="Gentona SemiBold" charset="0"/>
                <a:cs typeface="Gentona SemiBold" charset="0"/>
              </a:rPr>
            </a:br>
            <a:endParaRPr lang="en-US" dirty="0"/>
          </a:p>
        </p:txBody>
      </p:sp>
      <p:sp>
        <p:nvSpPr>
          <p:cNvPr id="5" name="Content Placeholder 4"/>
          <p:cNvSpPr>
            <a:spLocks noGrp="1"/>
          </p:cNvSpPr>
          <p:nvPr>
            <p:ph idx="1"/>
          </p:nvPr>
        </p:nvSpPr>
        <p:spPr>
          <a:xfrm>
            <a:off x="1271464" y="1309910"/>
            <a:ext cx="10515600" cy="4351338"/>
          </a:xfrm>
        </p:spPr>
        <p:txBody>
          <a:bodyPr/>
          <a:lstStyle/>
          <a:p>
            <a:r>
              <a:rPr lang="en-US" i="1" dirty="0"/>
              <a:t>List here any unique products/services that can be verified or approved and required to complete a process, phase or project.</a:t>
            </a:r>
          </a:p>
        </p:txBody>
      </p:sp>
      <p:cxnSp>
        <p:nvCxnSpPr>
          <p:cNvPr id="4" name="Straight Connector 3">
            <a:extLst>
              <a:ext uri="{FF2B5EF4-FFF2-40B4-BE49-F238E27FC236}">
                <a16:creationId xmlns:a16="http://schemas.microsoft.com/office/drawing/2014/main" id="{47017F49-5AF3-4832-85A4-4EFA8CE75269}"/>
              </a:ext>
            </a:extLst>
          </p:cNvPr>
          <p:cNvCxnSpPr>
            <a:cxnSpLocks/>
          </p:cNvCxnSpPr>
          <p:nvPr/>
        </p:nvCxnSpPr>
        <p:spPr>
          <a:xfrm>
            <a:off x="1021592" y="710433"/>
            <a:ext cx="4968552"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94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21109"/>
            <a:ext cx="10515600" cy="543595"/>
          </a:xfrm>
        </p:spPr>
        <p:txBody>
          <a:bodyPr>
            <a:normAutofit/>
          </a:bodyPr>
          <a:lstStyle/>
          <a:p>
            <a:r>
              <a:rPr lang="en-US" sz="2800" b="1" dirty="0">
                <a:solidFill>
                  <a:schemeClr val="accent2"/>
                </a:solidFill>
                <a:latin typeface="Gentona SemiBold"/>
              </a:rPr>
              <a:t>Project Budget and Resource Estimates</a:t>
            </a:r>
          </a:p>
        </p:txBody>
      </p:sp>
      <p:graphicFrame>
        <p:nvGraphicFramePr>
          <p:cNvPr id="6" name="Content Placeholder 3">
            <a:extLst>
              <a:ext uri="{FF2B5EF4-FFF2-40B4-BE49-F238E27FC236}">
                <a16:creationId xmlns:a16="http://schemas.microsoft.com/office/drawing/2014/main" id="{ACA0201E-A972-4D2D-A17A-1D39B1C719AF}"/>
              </a:ext>
            </a:extLst>
          </p:cNvPr>
          <p:cNvGraphicFramePr>
            <a:graphicFrameLocks/>
          </p:cNvGraphicFramePr>
          <p:nvPr>
            <p:extLst>
              <p:ext uri="{D42A27DB-BD31-4B8C-83A1-F6EECF244321}">
                <p14:modId xmlns:p14="http://schemas.microsoft.com/office/powerpoint/2010/main" val="22872725"/>
              </p:ext>
            </p:extLst>
          </p:nvPr>
        </p:nvGraphicFramePr>
        <p:xfrm>
          <a:off x="1055441" y="980728"/>
          <a:ext cx="10729190" cy="5001924"/>
        </p:xfrm>
        <a:graphic>
          <a:graphicData uri="http://schemas.openxmlformats.org/drawingml/2006/table">
            <a:tbl>
              <a:tblPr firstRow="1" firstCol="1" bandRow="1">
                <a:tableStyleId>{5C22544A-7EE6-4342-B048-85BDC9FD1C3A}</a:tableStyleId>
              </a:tblPr>
              <a:tblGrid>
                <a:gridCol w="1061775">
                  <a:extLst>
                    <a:ext uri="{9D8B030D-6E8A-4147-A177-3AD203B41FA5}">
                      <a16:colId xmlns:a16="http://schemas.microsoft.com/office/drawing/2014/main" val="2170426908"/>
                    </a:ext>
                  </a:extLst>
                </a:gridCol>
                <a:gridCol w="1933483">
                  <a:extLst>
                    <a:ext uri="{9D8B030D-6E8A-4147-A177-3AD203B41FA5}">
                      <a16:colId xmlns:a16="http://schemas.microsoft.com/office/drawing/2014/main" val="541820359"/>
                    </a:ext>
                  </a:extLst>
                </a:gridCol>
                <a:gridCol w="1933483">
                  <a:extLst>
                    <a:ext uri="{9D8B030D-6E8A-4147-A177-3AD203B41FA5}">
                      <a16:colId xmlns:a16="http://schemas.microsoft.com/office/drawing/2014/main" val="2664550002"/>
                    </a:ext>
                  </a:extLst>
                </a:gridCol>
                <a:gridCol w="1933483">
                  <a:extLst>
                    <a:ext uri="{9D8B030D-6E8A-4147-A177-3AD203B41FA5}">
                      <a16:colId xmlns:a16="http://schemas.microsoft.com/office/drawing/2014/main" val="1884772127"/>
                    </a:ext>
                  </a:extLst>
                </a:gridCol>
                <a:gridCol w="1933483">
                  <a:extLst>
                    <a:ext uri="{9D8B030D-6E8A-4147-A177-3AD203B41FA5}">
                      <a16:colId xmlns:a16="http://schemas.microsoft.com/office/drawing/2014/main" val="4250602791"/>
                    </a:ext>
                  </a:extLst>
                </a:gridCol>
                <a:gridCol w="1933483">
                  <a:extLst>
                    <a:ext uri="{9D8B030D-6E8A-4147-A177-3AD203B41FA5}">
                      <a16:colId xmlns:a16="http://schemas.microsoft.com/office/drawing/2014/main" val="969179481"/>
                    </a:ext>
                  </a:extLst>
                </a:gridCol>
              </a:tblGrid>
              <a:tr h="240973">
                <a:tc>
                  <a:txBody>
                    <a:bodyPr/>
                    <a:lstStyle/>
                    <a:p>
                      <a:pPr marL="0" marR="0" algn="l">
                        <a:spcBef>
                          <a:spcPts val="0"/>
                        </a:spcBef>
                        <a:spcAft>
                          <a:spcPts val="0"/>
                        </a:spcAft>
                      </a:pPr>
                      <a:r>
                        <a:rPr lang="en-US" sz="1600">
                          <a:effectLst/>
                          <a:latin typeface="+mn-lt"/>
                          <a:ea typeface="+mn-ea"/>
                        </a:rPr>
                        <a:t>Name</a:t>
                      </a:r>
                      <a:endParaRPr lang="en-US" sz="1600">
                        <a:effectLst/>
                        <a:latin typeface="Times New Roman" panose="02020603050405020304" pitchFamily="18" charset="0"/>
                        <a:ea typeface="Times New Roman" panose="02020603050405020304" pitchFamily="18" charset="0"/>
                      </a:endParaRPr>
                    </a:p>
                  </a:txBody>
                  <a:tcPr marL="34233" marR="34233" marT="0" marB="0"/>
                </a:tc>
                <a:tc>
                  <a:txBody>
                    <a:bodyPr/>
                    <a:lstStyle/>
                    <a:p>
                      <a:pPr marL="0" marR="0" algn="l">
                        <a:spcBef>
                          <a:spcPts val="0"/>
                        </a:spcBef>
                        <a:spcAft>
                          <a:spcPts val="0"/>
                        </a:spcAft>
                      </a:pPr>
                      <a:r>
                        <a:rPr lang="en-US" sz="1600">
                          <a:effectLst/>
                        </a:rPr>
                        <a:t>Role</a:t>
                      </a:r>
                      <a:endParaRPr lang="en-US" sz="1600">
                        <a:effectLst/>
                        <a:latin typeface="Times New Roman" panose="02020603050405020304" pitchFamily="18" charset="0"/>
                        <a:ea typeface="Times New Roman" panose="02020603050405020304" pitchFamily="18" charset="0"/>
                      </a:endParaRPr>
                    </a:p>
                  </a:txBody>
                  <a:tcPr marL="34233" marR="34233" marT="0" marB="0"/>
                </a:tc>
                <a:tc>
                  <a:txBody>
                    <a:bodyPr/>
                    <a:lstStyle/>
                    <a:p>
                      <a:pPr marL="0" marR="0">
                        <a:spcBef>
                          <a:spcPts val="0"/>
                        </a:spcBef>
                        <a:spcAft>
                          <a:spcPts val="0"/>
                        </a:spcAft>
                      </a:pPr>
                      <a:r>
                        <a:rPr lang="en-US" sz="1600">
                          <a:effectLst/>
                          <a:latin typeface="+mn-lt"/>
                          <a:ea typeface="Times New Roman" panose="02020603050405020304" pitchFamily="18" charset="0"/>
                        </a:rPr>
                        <a:t>Month 1 (Total </a:t>
                      </a:r>
                      <a:r>
                        <a:rPr lang="en-US" sz="1600" err="1">
                          <a:effectLst/>
                          <a:latin typeface="+mn-lt"/>
                          <a:ea typeface="Times New Roman" panose="02020603050405020304" pitchFamily="18" charset="0"/>
                        </a:rPr>
                        <a:t>Hrs</a:t>
                      </a:r>
                      <a:r>
                        <a:rPr lang="en-US" sz="1600">
                          <a:effectLst/>
                          <a:latin typeface="+mn-lt"/>
                          <a:ea typeface="Times New Roman" panose="02020603050405020304" pitchFamily="18" charset="0"/>
                        </a:rPr>
                        <a:t> by Month)</a:t>
                      </a:r>
                    </a:p>
                  </a:txBody>
                  <a:tcPr marL="34233" marR="34233" marT="0" marB="0"/>
                </a:tc>
                <a:tc>
                  <a:txBody>
                    <a:bodyPr/>
                    <a:lstStyle/>
                    <a:p>
                      <a:pPr marL="0" marR="0">
                        <a:spcBef>
                          <a:spcPts val="0"/>
                        </a:spcBef>
                        <a:spcAft>
                          <a:spcPts val="0"/>
                        </a:spcAft>
                      </a:pPr>
                      <a:r>
                        <a:rPr lang="en-US" sz="1600">
                          <a:effectLst/>
                          <a:latin typeface="+mn-lt"/>
                          <a:ea typeface="Times New Roman" panose="02020603050405020304" pitchFamily="18" charset="0"/>
                        </a:rPr>
                        <a:t>Month 2 (Total </a:t>
                      </a:r>
                      <a:r>
                        <a:rPr lang="en-US" sz="1600" err="1">
                          <a:effectLst/>
                          <a:latin typeface="+mn-lt"/>
                          <a:ea typeface="Times New Roman" panose="02020603050405020304" pitchFamily="18" charset="0"/>
                        </a:rPr>
                        <a:t>Hrs</a:t>
                      </a:r>
                      <a:r>
                        <a:rPr lang="en-US" sz="1600">
                          <a:effectLst/>
                          <a:latin typeface="+mn-lt"/>
                          <a:ea typeface="Times New Roman" panose="02020603050405020304" pitchFamily="18" charset="0"/>
                        </a:rPr>
                        <a:t> by Month)</a:t>
                      </a:r>
                    </a:p>
                  </a:txBody>
                  <a:tcPr marL="34233" marR="34233" marT="0" marB="0"/>
                </a:tc>
                <a:tc>
                  <a:txBody>
                    <a:bodyPr/>
                    <a:lstStyle/>
                    <a:p>
                      <a:pPr marL="0" marR="0">
                        <a:spcBef>
                          <a:spcPts val="0"/>
                        </a:spcBef>
                        <a:spcAft>
                          <a:spcPts val="0"/>
                        </a:spcAft>
                      </a:pPr>
                      <a:r>
                        <a:rPr lang="en-US" sz="1600">
                          <a:effectLst/>
                          <a:latin typeface="+mn-lt"/>
                          <a:ea typeface="Times New Roman" panose="02020603050405020304" pitchFamily="18" charset="0"/>
                        </a:rPr>
                        <a:t>Total </a:t>
                      </a:r>
                      <a:r>
                        <a:rPr lang="en-US" sz="1600" err="1">
                          <a:effectLst/>
                          <a:latin typeface="+mn-lt"/>
                          <a:ea typeface="Times New Roman" panose="02020603050405020304" pitchFamily="18" charset="0"/>
                        </a:rPr>
                        <a:t>Hrs</a:t>
                      </a:r>
                      <a:endParaRPr lang="en-US" sz="1600">
                        <a:effectLst/>
                        <a:latin typeface="+mn-lt"/>
                        <a:ea typeface="Times New Roman" panose="02020603050405020304" pitchFamily="18" charset="0"/>
                      </a:endParaRPr>
                    </a:p>
                  </a:txBody>
                  <a:tcPr marL="34233" marR="34233" marT="0" marB="0"/>
                </a:tc>
                <a:tc>
                  <a:txBody>
                    <a:bodyPr/>
                    <a:lstStyle/>
                    <a:p>
                      <a:pPr marL="0" marR="0">
                        <a:spcBef>
                          <a:spcPts val="0"/>
                        </a:spcBef>
                        <a:spcAft>
                          <a:spcPts val="0"/>
                        </a:spcAft>
                      </a:pPr>
                      <a:r>
                        <a:rPr lang="en-US" sz="1600">
                          <a:effectLst/>
                          <a:latin typeface="+mn-lt"/>
                          <a:ea typeface="Times New Roman" panose="02020603050405020304" pitchFamily="18" charset="0"/>
                        </a:rPr>
                        <a:t>Costs: avg of $63/hour</a:t>
                      </a:r>
                    </a:p>
                  </a:txBody>
                  <a:tcPr marL="34233" marR="34233" marT="0" marB="0"/>
                </a:tc>
                <a:extLst>
                  <a:ext uri="{0D108BD9-81ED-4DB2-BD59-A6C34878D82A}">
                    <a16:rowId xmlns:a16="http://schemas.microsoft.com/office/drawing/2014/main" val="3705249376"/>
                  </a:ext>
                </a:extLst>
              </a:tr>
              <a:tr h="1312520">
                <a:tc>
                  <a:txBody>
                    <a:bodyPr/>
                    <a:lstStyle/>
                    <a:p>
                      <a:pPr marL="0" marR="0" algn="l" defTabSz="914400" rtl="0" eaLnBrk="1" latinLnBrk="0" hangingPunct="1">
                        <a:spcBef>
                          <a:spcPts val="0"/>
                        </a:spcBef>
                        <a:spcAft>
                          <a:spcPts val="0"/>
                        </a:spcAft>
                      </a:pPr>
                      <a:r>
                        <a:rPr lang="en-US" sz="1400" b="1" kern="1200">
                          <a:solidFill>
                            <a:schemeClr val="lt1"/>
                          </a:solidFill>
                          <a:effectLst/>
                          <a:latin typeface="+mn-lt"/>
                          <a:ea typeface="+mn-ea"/>
                          <a:cs typeface="+mn-cs"/>
                        </a:rPr>
                        <a:t>Resource</a:t>
                      </a:r>
                      <a:r>
                        <a:rPr lang="en-US" sz="1400" b="1" kern="1200" baseline="0">
                          <a:solidFill>
                            <a:schemeClr val="lt1"/>
                          </a:solidFill>
                          <a:effectLst/>
                          <a:latin typeface="+mn-lt"/>
                          <a:ea typeface="+mn-ea"/>
                          <a:cs typeface="+mn-cs"/>
                        </a:rPr>
                        <a:t> Name</a:t>
                      </a:r>
                      <a:endParaRPr lang="en-US" sz="1400" b="1" kern="1200">
                        <a:solidFill>
                          <a:schemeClr val="lt1"/>
                        </a:solidFill>
                        <a:effectLst/>
                        <a:latin typeface="+mn-lt"/>
                        <a:ea typeface="+mn-ea"/>
                        <a:cs typeface="+mn-cs"/>
                      </a:endParaRPr>
                    </a:p>
                  </a:txBody>
                  <a:tcPr marL="34233" marR="34233" marT="0" marB="0"/>
                </a:tc>
                <a:tc>
                  <a:txBody>
                    <a:bodyPr/>
                    <a:lstStyle/>
                    <a:p>
                      <a:pPr marL="0" marR="0" indent="0" algn="l">
                        <a:spcBef>
                          <a:spcPts val="0"/>
                        </a:spcBef>
                        <a:spcAft>
                          <a:spcPts val="0"/>
                        </a:spcAft>
                        <a:buFont typeface="Arial" panose="020B0604020202020204" pitchFamily="34" charset="0"/>
                        <a:buNone/>
                      </a:pPr>
                      <a:r>
                        <a:rPr lang="en-US" sz="1400">
                          <a:effectLst/>
                          <a:latin typeface="+mn-lt"/>
                          <a:ea typeface="Times New Roman" panose="02020603050405020304" pitchFamily="18" charset="0"/>
                        </a:rPr>
                        <a:t>Role</a:t>
                      </a:r>
                      <a:r>
                        <a:rPr lang="en-US" sz="1400" baseline="0">
                          <a:effectLst/>
                          <a:latin typeface="+mn-lt"/>
                          <a:ea typeface="Times New Roman" panose="02020603050405020304" pitchFamily="18" charset="0"/>
                        </a:rPr>
                        <a:t> Name</a:t>
                      </a:r>
                      <a:endParaRPr lang="en-US" sz="1400">
                        <a:effectLst/>
                        <a:latin typeface="+mn-lt"/>
                        <a:ea typeface="Times New Roman" panose="02020603050405020304" pitchFamily="18" charset="0"/>
                      </a:endParaRPr>
                    </a:p>
                  </a:txBody>
                  <a:tcPr marL="34233" marR="34233" marT="0" marB="0"/>
                </a:tc>
                <a:tc>
                  <a:txBody>
                    <a:bodyPr/>
                    <a:lstStyle/>
                    <a:p>
                      <a:pPr marL="0" marR="0" indent="0" algn="ctr">
                        <a:spcBef>
                          <a:spcPts val="0"/>
                        </a:spcBef>
                        <a:spcAft>
                          <a:spcPts val="0"/>
                        </a:spcAft>
                        <a:buFont typeface="Arial" panose="020B0604020202020204" pitchFamily="34" charset="0"/>
                        <a:buNone/>
                      </a:pPr>
                      <a:r>
                        <a:rPr lang="en-US" sz="1400">
                          <a:effectLst/>
                          <a:latin typeface="+mn-lt"/>
                          <a:ea typeface="Times New Roman" panose="02020603050405020304" pitchFamily="18" charset="0"/>
                        </a:rPr>
                        <a:t>30</a:t>
                      </a:r>
                    </a:p>
                  </a:txBody>
                  <a:tcPr marL="34233" marR="34233" marT="0" marB="0"/>
                </a:tc>
                <a:tc>
                  <a:txBody>
                    <a:bodyPr/>
                    <a:lstStyle/>
                    <a:p>
                      <a:pPr marL="0" marR="0" indent="0" algn="ctr">
                        <a:spcBef>
                          <a:spcPts val="0"/>
                        </a:spcBef>
                        <a:spcAft>
                          <a:spcPts val="0"/>
                        </a:spcAft>
                        <a:buFont typeface="Arial" panose="020B0604020202020204" pitchFamily="34" charset="0"/>
                        <a:buNone/>
                      </a:pPr>
                      <a:r>
                        <a:rPr lang="en-US" sz="1400">
                          <a:effectLst/>
                          <a:latin typeface="+mn-lt"/>
                          <a:ea typeface="Times New Roman" panose="02020603050405020304" pitchFamily="18" charset="0"/>
                        </a:rPr>
                        <a:t>30</a:t>
                      </a:r>
                    </a:p>
                  </a:txBody>
                  <a:tcPr marL="34233" marR="34233" marT="0" marB="0"/>
                </a:tc>
                <a:tc>
                  <a:txBody>
                    <a:bodyPr/>
                    <a:lstStyle/>
                    <a:p>
                      <a:pPr marL="0" marR="0" indent="0" algn="ctr">
                        <a:spcBef>
                          <a:spcPts val="0"/>
                        </a:spcBef>
                        <a:spcAft>
                          <a:spcPts val="0"/>
                        </a:spcAft>
                        <a:buFont typeface="Arial" panose="020B0604020202020204" pitchFamily="34" charset="0"/>
                        <a:buNone/>
                      </a:pPr>
                      <a:r>
                        <a:rPr lang="en-US" sz="1400">
                          <a:effectLst/>
                          <a:latin typeface="+mn-lt"/>
                          <a:ea typeface="Times New Roman" panose="02020603050405020304" pitchFamily="18" charset="0"/>
                        </a:rPr>
                        <a:t>60</a:t>
                      </a:r>
                    </a:p>
                  </a:txBody>
                  <a:tcPr marL="34233" marR="34233" marT="0" marB="0"/>
                </a:tc>
                <a:tc>
                  <a:txBody>
                    <a:bodyPr/>
                    <a:lstStyle/>
                    <a:p>
                      <a:pPr marL="0" marR="0" indent="0" algn="ctr">
                        <a:spcBef>
                          <a:spcPts val="0"/>
                        </a:spcBef>
                        <a:spcAft>
                          <a:spcPts val="0"/>
                        </a:spcAft>
                        <a:buFont typeface="Arial" panose="020B0604020202020204" pitchFamily="34" charset="0"/>
                        <a:buNone/>
                      </a:pPr>
                      <a:r>
                        <a:rPr lang="en-US" sz="1400" i="0">
                          <a:effectLst/>
                          <a:latin typeface="+mn-lt"/>
                          <a:ea typeface="Times New Roman" panose="02020603050405020304" pitchFamily="18" charset="0"/>
                        </a:rPr>
                        <a:t>$</a:t>
                      </a:r>
                    </a:p>
                  </a:txBody>
                  <a:tcPr marL="34233" marR="34233" marT="0" marB="0"/>
                </a:tc>
                <a:extLst>
                  <a:ext uri="{0D108BD9-81ED-4DB2-BD59-A6C34878D82A}">
                    <a16:rowId xmlns:a16="http://schemas.microsoft.com/office/drawing/2014/main" val="2107751790"/>
                  </a:ext>
                </a:extLst>
              </a:tr>
              <a:tr h="848110">
                <a:tc>
                  <a:txBody>
                    <a:bodyPr/>
                    <a:lstStyle/>
                    <a:p>
                      <a:pPr marL="0" marR="0">
                        <a:spcBef>
                          <a:spcPts val="0"/>
                        </a:spcBef>
                        <a:spcAft>
                          <a:spcPts val="0"/>
                        </a:spcAft>
                      </a:pPr>
                      <a:r>
                        <a:rPr lang="en-US" sz="1400">
                          <a:effectLst/>
                          <a:latin typeface="+mn-lt"/>
                          <a:ea typeface="Times New Roman" panose="02020603050405020304" pitchFamily="18" charset="0"/>
                        </a:rPr>
                        <a:t>Resource</a:t>
                      </a:r>
                      <a:r>
                        <a:rPr lang="en-US" sz="1400" baseline="0">
                          <a:effectLst/>
                          <a:latin typeface="+mn-lt"/>
                          <a:ea typeface="Times New Roman" panose="02020603050405020304" pitchFamily="18" charset="0"/>
                        </a:rPr>
                        <a:t> Name</a:t>
                      </a:r>
                      <a:endParaRPr lang="en-US" sz="1400">
                        <a:effectLst/>
                        <a:latin typeface="+mn-lt"/>
                        <a:ea typeface="Times New Roman" panose="02020603050405020304" pitchFamily="18" charset="0"/>
                      </a:endParaRPr>
                    </a:p>
                  </a:txBody>
                  <a:tcPr marL="34233" marR="34233" marT="0" marB="0"/>
                </a:tc>
                <a:tc>
                  <a:txBody>
                    <a:bodyPr/>
                    <a:lstStyle/>
                    <a:p>
                      <a:pPr marL="0" marR="0" algn="l" defTabSz="914400" rtl="0" eaLnBrk="1" latinLnBrk="0" hangingPunct="1">
                        <a:spcBef>
                          <a:spcPts val="0"/>
                        </a:spcBef>
                        <a:spcAft>
                          <a:spcPts val="0"/>
                        </a:spcAft>
                        <a:tabLst>
                          <a:tab pos="2133600" algn="l"/>
                          <a:tab pos="4191000" algn="l"/>
                        </a:tabLst>
                      </a:pPr>
                      <a:r>
                        <a:rPr lang="en-US" sz="1400" kern="1200">
                          <a:solidFill>
                            <a:schemeClr val="dk1"/>
                          </a:solidFill>
                          <a:effectLst/>
                          <a:latin typeface="+mn-lt"/>
                          <a:ea typeface="Times New Roman" panose="02020603050405020304" pitchFamily="18" charset="0"/>
                          <a:cs typeface="+mn-cs"/>
                        </a:rPr>
                        <a:t>Role Name</a:t>
                      </a:r>
                    </a:p>
                  </a:txBody>
                  <a:tcPr marL="73025" marR="73025" marT="0" marB="0"/>
                </a:tc>
                <a:tc>
                  <a:txBody>
                    <a:bodyPr/>
                    <a:lstStyle/>
                    <a:p>
                      <a:pPr marL="0" marR="0" algn="ctr" defTabSz="914400" rtl="0" eaLnBrk="1" latinLnBrk="0" hangingPunct="1">
                        <a:spcBef>
                          <a:spcPts val="0"/>
                        </a:spcBef>
                        <a:spcAft>
                          <a:spcPts val="0"/>
                        </a:spcAft>
                        <a:tabLst>
                          <a:tab pos="2133600" algn="l"/>
                          <a:tab pos="4191000" algn="l"/>
                        </a:tabLst>
                      </a:pPr>
                      <a:r>
                        <a:rPr lang="en-US" sz="1400" kern="1200">
                          <a:solidFill>
                            <a:schemeClr val="dk1"/>
                          </a:solidFill>
                          <a:effectLst/>
                          <a:latin typeface="+mn-lt"/>
                          <a:ea typeface="Times New Roman" panose="02020603050405020304" pitchFamily="18" charset="0"/>
                          <a:cs typeface="+mn-cs"/>
                        </a:rPr>
                        <a:t>10</a:t>
                      </a:r>
                    </a:p>
                  </a:txBody>
                  <a:tcPr marL="73025" marR="73025" marT="0" marB="0"/>
                </a:tc>
                <a:tc>
                  <a:txBody>
                    <a:bodyPr/>
                    <a:lstStyle/>
                    <a:p>
                      <a:pPr marL="0" marR="0" algn="ctr" defTabSz="914400" rtl="0" eaLnBrk="1" latinLnBrk="0" hangingPunct="1">
                        <a:spcBef>
                          <a:spcPts val="0"/>
                        </a:spcBef>
                        <a:spcAft>
                          <a:spcPts val="0"/>
                        </a:spcAft>
                        <a:tabLst>
                          <a:tab pos="2133600" algn="l"/>
                          <a:tab pos="4191000" algn="l"/>
                        </a:tabLst>
                      </a:pPr>
                      <a:r>
                        <a:rPr lang="en-US" sz="1400" kern="1200">
                          <a:solidFill>
                            <a:schemeClr val="dk1"/>
                          </a:solidFill>
                          <a:effectLst/>
                          <a:latin typeface="+mn-lt"/>
                          <a:ea typeface="Times New Roman" panose="02020603050405020304" pitchFamily="18" charset="0"/>
                          <a:cs typeface="+mn-cs"/>
                        </a:rPr>
                        <a:t>10</a:t>
                      </a:r>
                    </a:p>
                  </a:txBody>
                  <a:tcPr marL="73025" marR="73025" marT="0" marB="0"/>
                </a:tc>
                <a:tc>
                  <a:txBody>
                    <a:bodyPr/>
                    <a:lstStyle/>
                    <a:p>
                      <a:pPr marL="0" marR="0" algn="ctr" defTabSz="914400" rtl="0" eaLnBrk="1" latinLnBrk="0" hangingPunct="1">
                        <a:spcBef>
                          <a:spcPts val="0"/>
                        </a:spcBef>
                        <a:spcAft>
                          <a:spcPts val="0"/>
                        </a:spcAft>
                        <a:tabLst>
                          <a:tab pos="2133600" algn="l"/>
                          <a:tab pos="4191000" algn="l"/>
                        </a:tabLst>
                      </a:pPr>
                      <a:r>
                        <a:rPr lang="en-US" sz="1400" kern="1200">
                          <a:solidFill>
                            <a:schemeClr val="dk1"/>
                          </a:solidFill>
                          <a:effectLst/>
                          <a:latin typeface="+mn-lt"/>
                          <a:ea typeface="Times New Roman" panose="02020603050405020304" pitchFamily="18" charset="0"/>
                          <a:cs typeface="+mn-cs"/>
                        </a:rPr>
                        <a:t>20</a:t>
                      </a:r>
                    </a:p>
                  </a:txBody>
                  <a:tcPr marL="73025" marR="73025" marT="0" marB="0"/>
                </a:tc>
                <a:tc>
                  <a:txBody>
                    <a:bodyPr/>
                    <a:lstStyle/>
                    <a:p>
                      <a:pPr marL="0" marR="0" indent="0" algn="ctr">
                        <a:spcBef>
                          <a:spcPts val="0"/>
                        </a:spcBef>
                        <a:spcAft>
                          <a:spcPts val="0"/>
                        </a:spcAft>
                        <a:buFont typeface="Arial" panose="020B0604020202020204" pitchFamily="34" charset="0"/>
                        <a:buNone/>
                      </a:pPr>
                      <a:r>
                        <a:rPr lang="en-US" sz="1400" i="0">
                          <a:effectLst/>
                          <a:latin typeface="+mn-lt"/>
                          <a:ea typeface="Times New Roman" panose="02020603050405020304" pitchFamily="18" charset="0"/>
                        </a:rPr>
                        <a:t>$</a:t>
                      </a:r>
                    </a:p>
                  </a:txBody>
                  <a:tcPr marL="73025" marR="73025" marT="0" marB="0"/>
                </a:tc>
                <a:extLst>
                  <a:ext uri="{0D108BD9-81ED-4DB2-BD59-A6C34878D82A}">
                    <a16:rowId xmlns:a16="http://schemas.microsoft.com/office/drawing/2014/main" val="515688842"/>
                  </a:ext>
                </a:extLst>
              </a:tr>
              <a:tr h="1064454">
                <a:tc>
                  <a:txBody>
                    <a:bodyPr/>
                    <a:lstStyle/>
                    <a:p>
                      <a:pPr marL="0" marR="0" algn="l"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extLst>
                  <a:ext uri="{0D108BD9-81ED-4DB2-BD59-A6C34878D82A}">
                    <a16:rowId xmlns:a16="http://schemas.microsoft.com/office/drawing/2014/main" val="2187960683"/>
                  </a:ext>
                </a:extLst>
              </a:tr>
              <a:tr h="441050">
                <a:tc>
                  <a:txBody>
                    <a:bodyPr/>
                    <a:lstStyle/>
                    <a:p>
                      <a:pPr marL="0" marR="0">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extLst>
                  <a:ext uri="{0D108BD9-81ED-4DB2-BD59-A6C34878D82A}">
                    <a16:rowId xmlns:a16="http://schemas.microsoft.com/office/drawing/2014/main" val="3903228925"/>
                  </a:ext>
                </a:extLst>
              </a:tr>
              <a:tr h="848110">
                <a:tc>
                  <a:txBody>
                    <a:bodyPr/>
                    <a:lstStyle/>
                    <a:p>
                      <a:pPr marL="0" marR="0" algn="l"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l"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ctr" defTabSz="914400" rtl="0" eaLnBrk="1" latinLnBrk="0" hangingPunct="1">
                        <a:spcBef>
                          <a:spcPts val="0"/>
                        </a:spcBef>
                        <a:spcAft>
                          <a:spcPts val="0"/>
                        </a:spcAft>
                      </a:pPr>
                      <a:r>
                        <a:rPr lang="en-US" sz="1400" b="1" kern="1200">
                          <a:solidFill>
                            <a:schemeClr val="dk1"/>
                          </a:solidFill>
                          <a:effectLst/>
                          <a:latin typeface="+mn-lt"/>
                          <a:ea typeface="Times New Roman" panose="02020603050405020304" pitchFamily="18" charset="0"/>
                          <a:cs typeface="+mn-cs"/>
                        </a:rPr>
                        <a:t>Total</a:t>
                      </a:r>
                    </a:p>
                  </a:txBody>
                  <a:tcPr marL="34233" marR="34233" marT="0" marB="0"/>
                </a:tc>
                <a:tc>
                  <a:txBody>
                    <a:bodyPr/>
                    <a:lstStyle/>
                    <a:p>
                      <a:pPr marL="0" marR="0" algn="ctr" defTabSz="914400" rtl="0" eaLnBrk="1" latinLnBrk="0" hangingPunct="1">
                        <a:spcBef>
                          <a:spcPts val="0"/>
                        </a:spcBef>
                        <a:spcAft>
                          <a:spcPts val="0"/>
                        </a:spcAft>
                      </a:pPr>
                      <a:r>
                        <a:rPr lang="en-US" sz="1400" b="1" kern="1200">
                          <a:solidFill>
                            <a:schemeClr val="dk1"/>
                          </a:solidFill>
                          <a:effectLst/>
                          <a:latin typeface="+mn-lt"/>
                          <a:ea typeface="Times New Roman" panose="02020603050405020304" pitchFamily="18" charset="0"/>
                          <a:cs typeface="+mn-cs"/>
                        </a:rPr>
                        <a:t>80</a:t>
                      </a:r>
                    </a:p>
                  </a:txBody>
                  <a:tcPr marL="34233" marR="34233" marT="0" marB="0"/>
                </a:tc>
                <a:tc>
                  <a:txBody>
                    <a:bodyPr/>
                    <a:lstStyle/>
                    <a:p>
                      <a:pPr marL="0" marR="0" algn="ctr" defTabSz="914400" rtl="0" eaLnBrk="1" latinLnBrk="0" hangingPunct="1">
                        <a:spcBef>
                          <a:spcPts val="0"/>
                        </a:spcBef>
                        <a:spcAft>
                          <a:spcPts val="0"/>
                        </a:spcAft>
                      </a:pPr>
                      <a:r>
                        <a:rPr lang="en-US" sz="1400" b="1" kern="1200">
                          <a:solidFill>
                            <a:schemeClr val="dk1"/>
                          </a:solidFill>
                          <a:effectLst/>
                          <a:latin typeface="+mn-lt"/>
                          <a:ea typeface="Times New Roman" panose="02020603050405020304" pitchFamily="18" charset="0"/>
                          <a:cs typeface="+mn-cs"/>
                        </a:rPr>
                        <a:t>$</a:t>
                      </a:r>
                    </a:p>
                  </a:txBody>
                  <a:tcPr marL="34233" marR="34233" marT="0" marB="0"/>
                </a:tc>
                <a:extLst>
                  <a:ext uri="{0D108BD9-81ED-4DB2-BD59-A6C34878D82A}">
                    <a16:rowId xmlns:a16="http://schemas.microsoft.com/office/drawing/2014/main" val="3419122003"/>
                  </a:ext>
                </a:extLst>
              </a:tr>
            </a:tbl>
          </a:graphicData>
        </a:graphic>
      </p:graphicFrame>
      <p:cxnSp>
        <p:nvCxnSpPr>
          <p:cNvPr id="4" name="Straight Connector 3">
            <a:extLst>
              <a:ext uri="{FF2B5EF4-FFF2-40B4-BE49-F238E27FC236}">
                <a16:creationId xmlns:a16="http://schemas.microsoft.com/office/drawing/2014/main" id="{F22B4AE0-9C78-49D7-B9FE-AA8D7F1637AF}"/>
              </a:ext>
            </a:extLst>
          </p:cNvPr>
          <p:cNvCxnSpPr>
            <a:cxnSpLocks/>
          </p:cNvCxnSpPr>
          <p:nvPr/>
        </p:nvCxnSpPr>
        <p:spPr>
          <a:xfrm>
            <a:off x="1021592" y="710433"/>
            <a:ext cx="568768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0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21109"/>
            <a:ext cx="10515600" cy="543595"/>
          </a:xfrm>
        </p:spPr>
        <p:txBody>
          <a:bodyPr>
            <a:normAutofit fontScale="90000"/>
          </a:bodyPr>
          <a:lstStyle/>
          <a:p>
            <a:r>
              <a:rPr lang="en-US" sz="3100" b="1" dirty="0">
                <a:solidFill>
                  <a:schemeClr val="accent2"/>
                </a:solidFill>
                <a:latin typeface="Gentona SemiBold"/>
              </a:rPr>
              <a:t>Core Office Budget and Resource Estimates</a:t>
            </a:r>
            <a:r>
              <a:rPr lang="en-US" b="1" dirty="0"/>
              <a:t> </a:t>
            </a:r>
            <a:br>
              <a:rPr lang="en-US" b="1" dirty="0"/>
            </a:br>
            <a:r>
              <a:rPr lang="en-US" sz="2700" b="1" dirty="0"/>
              <a:t>(</a:t>
            </a:r>
            <a:r>
              <a:rPr lang="en-US" sz="2700" b="1" i="1" dirty="0">
                <a:solidFill>
                  <a:schemeClr val="accent1"/>
                </a:solidFill>
              </a:rPr>
              <a:t>OPTIONAL in Gate 2 presentation</a:t>
            </a:r>
            <a:r>
              <a:rPr lang="en-US" sz="2700" b="1" dirty="0"/>
              <a:t>)</a:t>
            </a:r>
          </a:p>
        </p:txBody>
      </p:sp>
      <p:graphicFrame>
        <p:nvGraphicFramePr>
          <p:cNvPr id="6" name="Content Placeholder 3">
            <a:extLst>
              <a:ext uri="{FF2B5EF4-FFF2-40B4-BE49-F238E27FC236}">
                <a16:creationId xmlns:a16="http://schemas.microsoft.com/office/drawing/2014/main" id="{ACA0201E-A972-4D2D-A17A-1D39B1C719AF}"/>
              </a:ext>
            </a:extLst>
          </p:cNvPr>
          <p:cNvGraphicFramePr>
            <a:graphicFrameLocks/>
          </p:cNvGraphicFramePr>
          <p:nvPr>
            <p:extLst>
              <p:ext uri="{D42A27DB-BD31-4B8C-83A1-F6EECF244321}">
                <p14:modId xmlns:p14="http://schemas.microsoft.com/office/powerpoint/2010/main" val="3822971043"/>
              </p:ext>
            </p:extLst>
          </p:nvPr>
        </p:nvGraphicFramePr>
        <p:xfrm>
          <a:off x="1055441" y="980728"/>
          <a:ext cx="10729190" cy="4966898"/>
        </p:xfrm>
        <a:graphic>
          <a:graphicData uri="http://schemas.openxmlformats.org/drawingml/2006/table">
            <a:tbl>
              <a:tblPr firstRow="1" firstCol="1" bandRow="1">
                <a:tableStyleId>{5C22544A-7EE6-4342-B048-85BDC9FD1C3A}</a:tableStyleId>
              </a:tblPr>
              <a:tblGrid>
                <a:gridCol w="1061775">
                  <a:extLst>
                    <a:ext uri="{9D8B030D-6E8A-4147-A177-3AD203B41FA5}">
                      <a16:colId xmlns:a16="http://schemas.microsoft.com/office/drawing/2014/main" val="2170426908"/>
                    </a:ext>
                  </a:extLst>
                </a:gridCol>
                <a:gridCol w="2826656">
                  <a:extLst>
                    <a:ext uri="{9D8B030D-6E8A-4147-A177-3AD203B41FA5}">
                      <a16:colId xmlns:a16="http://schemas.microsoft.com/office/drawing/2014/main" val="541820359"/>
                    </a:ext>
                  </a:extLst>
                </a:gridCol>
                <a:gridCol w="1656184">
                  <a:extLst>
                    <a:ext uri="{9D8B030D-6E8A-4147-A177-3AD203B41FA5}">
                      <a16:colId xmlns:a16="http://schemas.microsoft.com/office/drawing/2014/main" val="2664550002"/>
                    </a:ext>
                  </a:extLst>
                </a:gridCol>
                <a:gridCol w="1584176">
                  <a:extLst>
                    <a:ext uri="{9D8B030D-6E8A-4147-A177-3AD203B41FA5}">
                      <a16:colId xmlns:a16="http://schemas.microsoft.com/office/drawing/2014/main" val="1884772127"/>
                    </a:ext>
                  </a:extLst>
                </a:gridCol>
                <a:gridCol w="1666916">
                  <a:extLst>
                    <a:ext uri="{9D8B030D-6E8A-4147-A177-3AD203B41FA5}">
                      <a16:colId xmlns:a16="http://schemas.microsoft.com/office/drawing/2014/main" val="4250602791"/>
                    </a:ext>
                  </a:extLst>
                </a:gridCol>
                <a:gridCol w="1933483">
                  <a:extLst>
                    <a:ext uri="{9D8B030D-6E8A-4147-A177-3AD203B41FA5}">
                      <a16:colId xmlns:a16="http://schemas.microsoft.com/office/drawing/2014/main" val="969179481"/>
                    </a:ext>
                  </a:extLst>
                </a:gridCol>
              </a:tblGrid>
              <a:tr h="224597">
                <a:tc>
                  <a:txBody>
                    <a:bodyPr/>
                    <a:lstStyle/>
                    <a:p>
                      <a:pPr marL="0" marR="0" algn="l">
                        <a:spcBef>
                          <a:spcPts val="0"/>
                        </a:spcBef>
                        <a:spcAft>
                          <a:spcPts val="0"/>
                        </a:spcAft>
                      </a:pPr>
                      <a:r>
                        <a:rPr lang="en-US" sz="1600">
                          <a:effectLst/>
                          <a:latin typeface="+mn-lt"/>
                          <a:ea typeface="+mn-ea"/>
                        </a:rPr>
                        <a:t>Name</a:t>
                      </a:r>
                      <a:endParaRPr lang="en-US" sz="1600">
                        <a:effectLst/>
                        <a:latin typeface="Times New Roman" panose="02020603050405020304" pitchFamily="18" charset="0"/>
                        <a:ea typeface="Times New Roman" panose="02020603050405020304" pitchFamily="18" charset="0"/>
                      </a:endParaRPr>
                    </a:p>
                  </a:txBody>
                  <a:tcPr marL="34233" marR="34233" marT="0" marB="0"/>
                </a:tc>
                <a:tc>
                  <a:txBody>
                    <a:bodyPr/>
                    <a:lstStyle/>
                    <a:p>
                      <a:pPr marL="0" marR="0" algn="l">
                        <a:spcBef>
                          <a:spcPts val="0"/>
                        </a:spcBef>
                        <a:spcAft>
                          <a:spcPts val="0"/>
                        </a:spcAft>
                      </a:pPr>
                      <a:r>
                        <a:rPr lang="en-US" sz="1600">
                          <a:effectLst/>
                        </a:rPr>
                        <a:t>Role</a:t>
                      </a:r>
                      <a:endParaRPr lang="en-US" sz="1600">
                        <a:effectLst/>
                        <a:latin typeface="Times New Roman" panose="02020603050405020304" pitchFamily="18" charset="0"/>
                        <a:ea typeface="Times New Roman" panose="02020603050405020304" pitchFamily="18" charset="0"/>
                      </a:endParaRPr>
                    </a:p>
                  </a:txBody>
                  <a:tcPr marL="34233" marR="34233" marT="0" marB="0"/>
                </a:tc>
                <a:tc>
                  <a:txBody>
                    <a:bodyPr/>
                    <a:lstStyle/>
                    <a:p>
                      <a:pPr marL="0" marR="0">
                        <a:spcBef>
                          <a:spcPts val="0"/>
                        </a:spcBef>
                        <a:spcAft>
                          <a:spcPts val="0"/>
                        </a:spcAft>
                      </a:pPr>
                      <a:r>
                        <a:rPr lang="en-US" sz="1600">
                          <a:effectLst/>
                          <a:latin typeface="+mn-lt"/>
                          <a:ea typeface="Times New Roman" panose="02020603050405020304" pitchFamily="18" charset="0"/>
                        </a:rPr>
                        <a:t>Month 1 (Total </a:t>
                      </a:r>
                      <a:r>
                        <a:rPr lang="en-US" sz="1600" err="1">
                          <a:effectLst/>
                          <a:latin typeface="+mn-lt"/>
                          <a:ea typeface="Times New Roman" panose="02020603050405020304" pitchFamily="18" charset="0"/>
                        </a:rPr>
                        <a:t>Hrs</a:t>
                      </a:r>
                      <a:r>
                        <a:rPr lang="en-US" sz="1600">
                          <a:effectLst/>
                          <a:latin typeface="+mn-lt"/>
                          <a:ea typeface="Times New Roman" panose="02020603050405020304" pitchFamily="18" charset="0"/>
                        </a:rPr>
                        <a:t> by Month)</a:t>
                      </a:r>
                    </a:p>
                  </a:txBody>
                  <a:tcPr marL="34233" marR="34233" marT="0" marB="0"/>
                </a:tc>
                <a:tc>
                  <a:txBody>
                    <a:bodyPr/>
                    <a:lstStyle/>
                    <a:p>
                      <a:pPr marL="0" marR="0">
                        <a:spcBef>
                          <a:spcPts val="0"/>
                        </a:spcBef>
                        <a:spcAft>
                          <a:spcPts val="0"/>
                        </a:spcAft>
                      </a:pPr>
                      <a:r>
                        <a:rPr lang="en-US" sz="1600">
                          <a:effectLst/>
                          <a:latin typeface="+mn-lt"/>
                          <a:ea typeface="Times New Roman" panose="02020603050405020304" pitchFamily="18" charset="0"/>
                        </a:rPr>
                        <a:t>Month 2 (Total </a:t>
                      </a:r>
                      <a:r>
                        <a:rPr lang="en-US" sz="1600" err="1">
                          <a:effectLst/>
                          <a:latin typeface="+mn-lt"/>
                          <a:ea typeface="Times New Roman" panose="02020603050405020304" pitchFamily="18" charset="0"/>
                        </a:rPr>
                        <a:t>Hrs</a:t>
                      </a:r>
                      <a:r>
                        <a:rPr lang="en-US" sz="1600">
                          <a:effectLst/>
                          <a:latin typeface="+mn-lt"/>
                          <a:ea typeface="Times New Roman" panose="02020603050405020304" pitchFamily="18" charset="0"/>
                        </a:rPr>
                        <a:t> by Month)</a:t>
                      </a:r>
                    </a:p>
                  </a:txBody>
                  <a:tcPr marL="34233" marR="34233" marT="0" marB="0"/>
                </a:tc>
                <a:tc>
                  <a:txBody>
                    <a:bodyPr/>
                    <a:lstStyle/>
                    <a:p>
                      <a:pPr marL="0" marR="0">
                        <a:spcBef>
                          <a:spcPts val="0"/>
                        </a:spcBef>
                        <a:spcAft>
                          <a:spcPts val="0"/>
                        </a:spcAft>
                      </a:pPr>
                      <a:r>
                        <a:rPr lang="en-US" sz="1600">
                          <a:effectLst/>
                          <a:latin typeface="+mn-lt"/>
                          <a:ea typeface="Times New Roman" panose="02020603050405020304" pitchFamily="18" charset="0"/>
                        </a:rPr>
                        <a:t>Total </a:t>
                      </a:r>
                      <a:r>
                        <a:rPr lang="en-US" sz="1600" err="1">
                          <a:effectLst/>
                          <a:latin typeface="+mn-lt"/>
                          <a:ea typeface="Times New Roman" panose="02020603050405020304" pitchFamily="18" charset="0"/>
                        </a:rPr>
                        <a:t>Hrs</a:t>
                      </a:r>
                      <a:endParaRPr lang="en-US" sz="1600">
                        <a:effectLst/>
                        <a:latin typeface="+mn-lt"/>
                        <a:ea typeface="Times New Roman" panose="02020603050405020304" pitchFamily="18" charset="0"/>
                      </a:endParaRPr>
                    </a:p>
                  </a:txBody>
                  <a:tcPr marL="34233" marR="34233" marT="0" marB="0"/>
                </a:tc>
                <a:tc>
                  <a:txBody>
                    <a:bodyPr/>
                    <a:lstStyle/>
                    <a:p>
                      <a:pPr marL="0" marR="0">
                        <a:spcBef>
                          <a:spcPts val="0"/>
                        </a:spcBef>
                        <a:spcAft>
                          <a:spcPts val="0"/>
                        </a:spcAft>
                      </a:pPr>
                      <a:r>
                        <a:rPr lang="en-US" sz="1600">
                          <a:effectLst/>
                          <a:latin typeface="+mn-lt"/>
                          <a:ea typeface="Times New Roman" panose="02020603050405020304" pitchFamily="18" charset="0"/>
                        </a:rPr>
                        <a:t>Costs</a:t>
                      </a:r>
                    </a:p>
                  </a:txBody>
                  <a:tcPr marL="34233" marR="34233" marT="0" marB="0"/>
                </a:tc>
                <a:extLst>
                  <a:ext uri="{0D108BD9-81ED-4DB2-BD59-A6C34878D82A}">
                    <a16:rowId xmlns:a16="http://schemas.microsoft.com/office/drawing/2014/main" val="3705249376"/>
                  </a:ext>
                </a:extLst>
              </a:tr>
              <a:tr h="1272164">
                <a:tc>
                  <a:txBody>
                    <a:bodyPr/>
                    <a:lstStyle/>
                    <a:p>
                      <a:pPr marL="0" marR="0" algn="l" defTabSz="914400" rtl="0" eaLnBrk="1" latinLnBrk="0" hangingPunct="1">
                        <a:spcBef>
                          <a:spcPts val="0"/>
                        </a:spcBef>
                        <a:spcAft>
                          <a:spcPts val="0"/>
                        </a:spcAft>
                      </a:pPr>
                      <a:r>
                        <a:rPr lang="en-US" sz="1400" b="1" kern="1200">
                          <a:solidFill>
                            <a:schemeClr val="lt1"/>
                          </a:solidFill>
                          <a:effectLst/>
                          <a:latin typeface="+mn-lt"/>
                          <a:ea typeface="+mn-ea"/>
                          <a:cs typeface="+mn-cs"/>
                        </a:rPr>
                        <a:t>Resource</a:t>
                      </a:r>
                      <a:r>
                        <a:rPr lang="en-US" sz="1400" b="1" kern="1200" baseline="0">
                          <a:solidFill>
                            <a:schemeClr val="lt1"/>
                          </a:solidFill>
                          <a:effectLst/>
                          <a:latin typeface="+mn-lt"/>
                          <a:ea typeface="+mn-ea"/>
                          <a:cs typeface="+mn-cs"/>
                        </a:rPr>
                        <a:t> Name</a:t>
                      </a:r>
                      <a:endParaRPr lang="en-US" sz="1400" b="1" kern="1200">
                        <a:solidFill>
                          <a:schemeClr val="lt1"/>
                        </a:solidFill>
                        <a:effectLst/>
                        <a:latin typeface="+mn-lt"/>
                        <a:ea typeface="+mn-ea"/>
                        <a:cs typeface="+mn-cs"/>
                      </a:endParaRPr>
                    </a:p>
                  </a:txBody>
                  <a:tcPr marL="34233" marR="34233" marT="0" marB="0"/>
                </a:tc>
                <a:tc>
                  <a:txBody>
                    <a:bodyPr/>
                    <a:lstStyle/>
                    <a:p>
                      <a:pPr marL="0" marR="0" indent="0" algn="l">
                        <a:spcBef>
                          <a:spcPts val="0"/>
                        </a:spcBef>
                        <a:spcAft>
                          <a:spcPts val="0"/>
                        </a:spcAft>
                        <a:buFont typeface="Arial" panose="020B0604020202020204" pitchFamily="34" charset="0"/>
                        <a:buNone/>
                      </a:pPr>
                      <a:r>
                        <a:rPr lang="en-US" sz="1400">
                          <a:effectLst/>
                          <a:latin typeface="+mn-lt"/>
                          <a:ea typeface="Times New Roman" panose="02020603050405020304" pitchFamily="18" charset="0"/>
                        </a:rPr>
                        <a:t>Role</a:t>
                      </a:r>
                      <a:r>
                        <a:rPr lang="en-US" sz="1400" baseline="0">
                          <a:effectLst/>
                          <a:latin typeface="+mn-lt"/>
                          <a:ea typeface="Times New Roman" panose="02020603050405020304" pitchFamily="18" charset="0"/>
                        </a:rPr>
                        <a:t> Name</a:t>
                      </a:r>
                      <a:endParaRPr lang="en-US" sz="1400">
                        <a:effectLst/>
                        <a:latin typeface="+mn-lt"/>
                        <a:ea typeface="Times New Roman" panose="02020603050405020304" pitchFamily="18" charset="0"/>
                      </a:endParaRPr>
                    </a:p>
                  </a:txBody>
                  <a:tcPr marL="34233" marR="34233" marT="0" marB="0"/>
                </a:tc>
                <a:tc>
                  <a:txBody>
                    <a:bodyPr/>
                    <a:lstStyle/>
                    <a:p>
                      <a:pPr marL="0" marR="0" indent="0" algn="ctr">
                        <a:spcBef>
                          <a:spcPts val="0"/>
                        </a:spcBef>
                        <a:spcAft>
                          <a:spcPts val="0"/>
                        </a:spcAft>
                        <a:buFont typeface="Arial" panose="020B0604020202020204" pitchFamily="34" charset="0"/>
                        <a:buNone/>
                      </a:pPr>
                      <a:r>
                        <a:rPr lang="en-US" sz="1400" dirty="0">
                          <a:effectLst/>
                          <a:latin typeface="+mn-lt"/>
                          <a:ea typeface="Times New Roman" panose="02020603050405020304" pitchFamily="18" charset="0"/>
                        </a:rPr>
                        <a:t>30</a:t>
                      </a:r>
                    </a:p>
                  </a:txBody>
                  <a:tcPr marL="34233" marR="34233" marT="0" marB="0"/>
                </a:tc>
                <a:tc>
                  <a:txBody>
                    <a:bodyPr/>
                    <a:lstStyle/>
                    <a:p>
                      <a:pPr marL="0" marR="0" indent="0" algn="ctr">
                        <a:spcBef>
                          <a:spcPts val="0"/>
                        </a:spcBef>
                        <a:spcAft>
                          <a:spcPts val="0"/>
                        </a:spcAft>
                        <a:buFont typeface="Arial" panose="020B0604020202020204" pitchFamily="34" charset="0"/>
                        <a:buNone/>
                      </a:pPr>
                      <a:r>
                        <a:rPr lang="en-US" sz="1400">
                          <a:effectLst/>
                          <a:latin typeface="+mn-lt"/>
                          <a:ea typeface="Times New Roman" panose="02020603050405020304" pitchFamily="18" charset="0"/>
                        </a:rPr>
                        <a:t>30</a:t>
                      </a:r>
                    </a:p>
                  </a:txBody>
                  <a:tcPr marL="34233" marR="34233" marT="0" marB="0"/>
                </a:tc>
                <a:tc>
                  <a:txBody>
                    <a:bodyPr/>
                    <a:lstStyle/>
                    <a:p>
                      <a:pPr marL="0" marR="0" indent="0" algn="ctr">
                        <a:spcBef>
                          <a:spcPts val="0"/>
                        </a:spcBef>
                        <a:spcAft>
                          <a:spcPts val="0"/>
                        </a:spcAft>
                        <a:buFont typeface="Arial" panose="020B0604020202020204" pitchFamily="34" charset="0"/>
                        <a:buNone/>
                      </a:pPr>
                      <a:r>
                        <a:rPr lang="en-US" sz="1400">
                          <a:effectLst/>
                          <a:latin typeface="+mn-lt"/>
                          <a:ea typeface="Times New Roman" panose="02020603050405020304" pitchFamily="18" charset="0"/>
                        </a:rPr>
                        <a:t>60</a:t>
                      </a:r>
                    </a:p>
                  </a:txBody>
                  <a:tcPr marL="34233" marR="34233" marT="0" marB="0"/>
                </a:tc>
                <a:tc>
                  <a:txBody>
                    <a:bodyPr/>
                    <a:lstStyle/>
                    <a:p>
                      <a:pPr marL="0" marR="0" indent="0" algn="ctr">
                        <a:spcBef>
                          <a:spcPts val="0"/>
                        </a:spcBef>
                        <a:spcAft>
                          <a:spcPts val="0"/>
                        </a:spcAft>
                        <a:buFont typeface="Arial" panose="020B0604020202020204" pitchFamily="34" charset="0"/>
                        <a:buNone/>
                      </a:pPr>
                      <a:r>
                        <a:rPr lang="en-US" sz="1400">
                          <a:effectLst/>
                          <a:latin typeface="+mn-lt"/>
                          <a:ea typeface="Times New Roman" panose="02020603050405020304" pitchFamily="18" charset="0"/>
                        </a:rPr>
                        <a:t>$</a:t>
                      </a:r>
                    </a:p>
                  </a:txBody>
                  <a:tcPr marL="34233" marR="34233" marT="0" marB="0"/>
                </a:tc>
                <a:extLst>
                  <a:ext uri="{0D108BD9-81ED-4DB2-BD59-A6C34878D82A}">
                    <a16:rowId xmlns:a16="http://schemas.microsoft.com/office/drawing/2014/main" val="2107751790"/>
                  </a:ext>
                </a:extLst>
              </a:tr>
              <a:tr h="848110">
                <a:tc>
                  <a:txBody>
                    <a:bodyPr/>
                    <a:lstStyle/>
                    <a:p>
                      <a:pPr marL="0" marR="0">
                        <a:spcBef>
                          <a:spcPts val="0"/>
                        </a:spcBef>
                        <a:spcAft>
                          <a:spcPts val="0"/>
                        </a:spcAft>
                      </a:pPr>
                      <a:r>
                        <a:rPr lang="en-US" sz="1400">
                          <a:effectLst/>
                          <a:latin typeface="+mn-lt"/>
                          <a:ea typeface="Times New Roman" panose="02020603050405020304" pitchFamily="18" charset="0"/>
                        </a:rPr>
                        <a:t>Resource</a:t>
                      </a:r>
                      <a:r>
                        <a:rPr lang="en-US" sz="1400" baseline="0">
                          <a:effectLst/>
                          <a:latin typeface="+mn-lt"/>
                          <a:ea typeface="Times New Roman" panose="02020603050405020304" pitchFamily="18" charset="0"/>
                        </a:rPr>
                        <a:t> Name</a:t>
                      </a:r>
                      <a:endParaRPr lang="en-US" sz="1400">
                        <a:effectLst/>
                        <a:latin typeface="+mn-lt"/>
                        <a:ea typeface="Times New Roman" panose="02020603050405020304" pitchFamily="18" charset="0"/>
                      </a:endParaRPr>
                    </a:p>
                  </a:txBody>
                  <a:tcPr marL="34233" marR="34233" marT="0" marB="0"/>
                </a:tc>
                <a:tc>
                  <a:txBody>
                    <a:bodyPr/>
                    <a:lstStyle/>
                    <a:p>
                      <a:pPr marL="0" marR="0" algn="l" defTabSz="914400" rtl="0" eaLnBrk="1" latinLnBrk="0" hangingPunct="1">
                        <a:spcBef>
                          <a:spcPts val="0"/>
                        </a:spcBef>
                        <a:spcAft>
                          <a:spcPts val="0"/>
                        </a:spcAft>
                        <a:tabLst>
                          <a:tab pos="2133600" algn="l"/>
                          <a:tab pos="4191000" algn="l"/>
                        </a:tabLst>
                      </a:pPr>
                      <a:r>
                        <a:rPr lang="en-US" sz="1400" kern="1200">
                          <a:solidFill>
                            <a:schemeClr val="dk1"/>
                          </a:solidFill>
                          <a:effectLst/>
                          <a:latin typeface="+mn-lt"/>
                          <a:ea typeface="Times New Roman" panose="02020603050405020304" pitchFamily="18" charset="0"/>
                          <a:cs typeface="+mn-cs"/>
                        </a:rPr>
                        <a:t>Role Name</a:t>
                      </a:r>
                    </a:p>
                  </a:txBody>
                  <a:tcPr marL="73025" marR="73025" marT="0" marB="0"/>
                </a:tc>
                <a:tc>
                  <a:txBody>
                    <a:bodyPr/>
                    <a:lstStyle/>
                    <a:p>
                      <a:pPr marL="0" marR="0" algn="ctr" defTabSz="914400" rtl="0" eaLnBrk="1" latinLnBrk="0" hangingPunct="1">
                        <a:spcBef>
                          <a:spcPts val="0"/>
                        </a:spcBef>
                        <a:spcAft>
                          <a:spcPts val="0"/>
                        </a:spcAft>
                        <a:tabLst>
                          <a:tab pos="2133600" algn="l"/>
                          <a:tab pos="4191000" algn="l"/>
                        </a:tabLst>
                      </a:pPr>
                      <a:r>
                        <a:rPr lang="en-US" sz="1400" kern="1200">
                          <a:solidFill>
                            <a:schemeClr val="dk1"/>
                          </a:solidFill>
                          <a:effectLst/>
                          <a:latin typeface="+mn-lt"/>
                          <a:ea typeface="Times New Roman" panose="02020603050405020304" pitchFamily="18" charset="0"/>
                          <a:cs typeface="+mn-cs"/>
                        </a:rPr>
                        <a:t>10</a:t>
                      </a:r>
                    </a:p>
                  </a:txBody>
                  <a:tcPr marL="73025" marR="73025" marT="0" marB="0"/>
                </a:tc>
                <a:tc>
                  <a:txBody>
                    <a:bodyPr/>
                    <a:lstStyle/>
                    <a:p>
                      <a:pPr marL="0" marR="0" algn="ctr" defTabSz="914400" rtl="0" eaLnBrk="1" latinLnBrk="0" hangingPunct="1">
                        <a:spcBef>
                          <a:spcPts val="0"/>
                        </a:spcBef>
                        <a:spcAft>
                          <a:spcPts val="0"/>
                        </a:spcAft>
                        <a:tabLst>
                          <a:tab pos="2133600" algn="l"/>
                          <a:tab pos="4191000" algn="l"/>
                        </a:tabLst>
                      </a:pPr>
                      <a:r>
                        <a:rPr lang="en-US" sz="1400" kern="1200">
                          <a:solidFill>
                            <a:schemeClr val="dk1"/>
                          </a:solidFill>
                          <a:effectLst/>
                          <a:latin typeface="+mn-lt"/>
                          <a:ea typeface="Times New Roman" panose="02020603050405020304" pitchFamily="18" charset="0"/>
                          <a:cs typeface="+mn-cs"/>
                        </a:rPr>
                        <a:t>10</a:t>
                      </a:r>
                    </a:p>
                  </a:txBody>
                  <a:tcPr marL="73025" marR="73025" marT="0" marB="0"/>
                </a:tc>
                <a:tc>
                  <a:txBody>
                    <a:bodyPr/>
                    <a:lstStyle/>
                    <a:p>
                      <a:pPr marL="0" marR="0" algn="ctr" defTabSz="914400" rtl="0" eaLnBrk="1" latinLnBrk="0" hangingPunct="1">
                        <a:spcBef>
                          <a:spcPts val="0"/>
                        </a:spcBef>
                        <a:spcAft>
                          <a:spcPts val="0"/>
                        </a:spcAft>
                        <a:tabLst>
                          <a:tab pos="2133600" algn="l"/>
                          <a:tab pos="4191000" algn="l"/>
                        </a:tabLst>
                      </a:pPr>
                      <a:r>
                        <a:rPr lang="en-US" sz="1400" kern="1200">
                          <a:solidFill>
                            <a:schemeClr val="dk1"/>
                          </a:solidFill>
                          <a:effectLst/>
                          <a:latin typeface="+mn-lt"/>
                          <a:ea typeface="Times New Roman" panose="02020603050405020304" pitchFamily="18" charset="0"/>
                          <a:cs typeface="+mn-cs"/>
                        </a:rPr>
                        <a:t>20</a:t>
                      </a:r>
                    </a:p>
                  </a:txBody>
                  <a:tcPr marL="73025" marR="73025" marT="0" marB="0"/>
                </a:tc>
                <a:tc>
                  <a:txBody>
                    <a:bodyPr/>
                    <a:lstStyle/>
                    <a:p>
                      <a:pPr marL="0" marR="0" algn="ctr" defTabSz="914400" rtl="0" eaLnBrk="1" latinLnBrk="0" hangingPunct="1">
                        <a:spcBef>
                          <a:spcPts val="0"/>
                        </a:spcBef>
                        <a:spcAft>
                          <a:spcPts val="0"/>
                        </a:spcAft>
                        <a:tabLst>
                          <a:tab pos="2133600" algn="l"/>
                          <a:tab pos="4191000" algn="l"/>
                        </a:tabLst>
                      </a:pPr>
                      <a:r>
                        <a:rPr lang="en-US" sz="1400" kern="1200" dirty="0">
                          <a:solidFill>
                            <a:schemeClr val="dk1"/>
                          </a:solidFill>
                          <a:effectLst/>
                          <a:latin typeface="+mn-lt"/>
                          <a:ea typeface="Times New Roman" panose="02020603050405020304" pitchFamily="18" charset="0"/>
                          <a:cs typeface="+mn-cs"/>
                        </a:rPr>
                        <a:t>$</a:t>
                      </a:r>
                    </a:p>
                  </a:txBody>
                  <a:tcPr marL="73025" marR="73025" marT="0" marB="0"/>
                </a:tc>
                <a:extLst>
                  <a:ext uri="{0D108BD9-81ED-4DB2-BD59-A6C34878D82A}">
                    <a16:rowId xmlns:a16="http://schemas.microsoft.com/office/drawing/2014/main" val="515688842"/>
                  </a:ext>
                </a:extLst>
              </a:tr>
              <a:tr h="1064454">
                <a:tc>
                  <a:txBody>
                    <a:bodyPr/>
                    <a:lstStyle/>
                    <a:p>
                      <a:pPr marL="0" marR="0" algn="l"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b="1" kern="1200" dirty="0">
                        <a:solidFill>
                          <a:schemeClr val="lt1"/>
                        </a:solidFill>
                        <a:effectLst/>
                        <a:latin typeface="+mn-lt"/>
                        <a:ea typeface="+mn-ea"/>
                        <a:cs typeface="+mn-cs"/>
                      </a:endParaRPr>
                    </a:p>
                  </a:txBody>
                  <a:tcPr marL="34233" marR="34233" marT="0" marB="0"/>
                </a:tc>
                <a:extLst>
                  <a:ext uri="{0D108BD9-81ED-4DB2-BD59-A6C34878D82A}">
                    <a16:rowId xmlns:a16="http://schemas.microsoft.com/office/drawing/2014/main" val="2187960683"/>
                  </a:ext>
                </a:extLst>
              </a:tr>
              <a:tr h="441050">
                <a:tc>
                  <a:txBody>
                    <a:bodyPr/>
                    <a:lstStyle/>
                    <a:p>
                      <a:pPr marL="0" marR="0">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extLst>
                  <a:ext uri="{0D108BD9-81ED-4DB2-BD59-A6C34878D82A}">
                    <a16:rowId xmlns:a16="http://schemas.microsoft.com/office/drawing/2014/main" val="3903228925"/>
                  </a:ext>
                </a:extLst>
              </a:tr>
              <a:tr h="848110">
                <a:tc>
                  <a:txBody>
                    <a:bodyPr/>
                    <a:lstStyle/>
                    <a:p>
                      <a:pPr marL="0" marR="0" algn="l"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l"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ctr" defTabSz="914400" rtl="0" eaLnBrk="1" latinLnBrk="0" hangingPunct="1">
                        <a:spcBef>
                          <a:spcPts val="0"/>
                        </a:spcBef>
                        <a:spcAft>
                          <a:spcPts val="0"/>
                        </a:spcAft>
                      </a:pPr>
                      <a:r>
                        <a:rPr lang="en-US" sz="1400" b="1" kern="1200">
                          <a:solidFill>
                            <a:schemeClr val="dk1"/>
                          </a:solidFill>
                          <a:effectLst/>
                          <a:latin typeface="+mn-lt"/>
                          <a:ea typeface="Times New Roman" panose="02020603050405020304" pitchFamily="18" charset="0"/>
                          <a:cs typeface="+mn-cs"/>
                        </a:rPr>
                        <a:t>Total</a:t>
                      </a:r>
                    </a:p>
                  </a:txBody>
                  <a:tcPr marL="34233" marR="34233" marT="0" marB="0"/>
                </a:tc>
                <a:tc>
                  <a:txBody>
                    <a:bodyPr/>
                    <a:lstStyle/>
                    <a:p>
                      <a:pPr marL="0" marR="0" algn="ctr" defTabSz="914400" rtl="0" eaLnBrk="1" latinLnBrk="0" hangingPunct="1">
                        <a:spcBef>
                          <a:spcPts val="0"/>
                        </a:spcBef>
                        <a:spcAft>
                          <a:spcPts val="0"/>
                        </a:spcAft>
                      </a:pPr>
                      <a:r>
                        <a:rPr lang="en-US" sz="1400" b="1" kern="1200">
                          <a:solidFill>
                            <a:schemeClr val="dk1"/>
                          </a:solidFill>
                          <a:effectLst/>
                          <a:latin typeface="+mn-lt"/>
                          <a:ea typeface="Times New Roman" panose="02020603050405020304" pitchFamily="18" charset="0"/>
                          <a:cs typeface="+mn-cs"/>
                        </a:rPr>
                        <a:t>80</a:t>
                      </a:r>
                    </a:p>
                  </a:txBody>
                  <a:tcPr marL="34233" marR="34233" marT="0" marB="0"/>
                </a:tc>
                <a:tc>
                  <a:txBody>
                    <a:bodyPr/>
                    <a:lstStyle/>
                    <a:p>
                      <a:pPr marL="0" marR="0" algn="ctr" defTabSz="914400" rtl="0" eaLnBrk="1" latinLnBrk="0" hangingPunct="1">
                        <a:spcBef>
                          <a:spcPts val="0"/>
                        </a:spcBef>
                        <a:spcAft>
                          <a:spcPts val="0"/>
                        </a:spcAft>
                      </a:pPr>
                      <a:r>
                        <a:rPr lang="en-US" sz="1400" b="1" kern="1200" dirty="0">
                          <a:solidFill>
                            <a:schemeClr val="dk1"/>
                          </a:solidFill>
                          <a:effectLst/>
                          <a:latin typeface="+mn-lt"/>
                          <a:ea typeface="Times New Roman" panose="02020603050405020304" pitchFamily="18" charset="0"/>
                          <a:cs typeface="+mn-cs"/>
                        </a:rPr>
                        <a:t>$</a:t>
                      </a:r>
                    </a:p>
                    <a:p>
                      <a:pPr marL="0" marR="0" algn="ctr" defTabSz="914400" rtl="0" eaLnBrk="1" latinLnBrk="0" hangingPunct="1">
                        <a:spcBef>
                          <a:spcPts val="0"/>
                        </a:spcBef>
                        <a:spcAft>
                          <a:spcPts val="0"/>
                        </a:spcAft>
                      </a:pPr>
                      <a:endParaRPr lang="en-US" sz="1400" b="1" kern="1200" dirty="0">
                        <a:solidFill>
                          <a:schemeClr val="dk1"/>
                        </a:solidFill>
                        <a:effectLst/>
                        <a:latin typeface="+mn-lt"/>
                        <a:ea typeface="Times New Roman" panose="02020603050405020304" pitchFamily="18" charset="0"/>
                        <a:cs typeface="+mn-cs"/>
                      </a:endParaRPr>
                    </a:p>
                    <a:p>
                      <a:pPr marL="0" marR="0" algn="ctr" defTabSz="914400" rtl="0" eaLnBrk="1" latinLnBrk="0" hangingPunct="1">
                        <a:spcBef>
                          <a:spcPts val="0"/>
                        </a:spcBef>
                        <a:spcAft>
                          <a:spcPts val="0"/>
                        </a:spcAft>
                      </a:pPr>
                      <a:endParaRPr lang="en-US" sz="1400" b="1" kern="1200" dirty="0">
                        <a:solidFill>
                          <a:schemeClr val="dk1"/>
                        </a:solidFill>
                        <a:effectLst/>
                        <a:latin typeface="+mn-lt"/>
                        <a:ea typeface="Times New Roman" panose="02020603050405020304" pitchFamily="18" charset="0"/>
                        <a:cs typeface="+mn-cs"/>
                      </a:endParaRPr>
                    </a:p>
                    <a:p>
                      <a:pPr marL="0" marR="0" algn="ctr" defTabSz="914400" rtl="0" eaLnBrk="1" latinLnBrk="0" hangingPunct="1">
                        <a:spcBef>
                          <a:spcPts val="0"/>
                        </a:spcBef>
                        <a:spcAft>
                          <a:spcPts val="0"/>
                        </a:spcAft>
                      </a:pPr>
                      <a:endParaRPr lang="en-US" sz="1400" b="1" kern="1200" dirty="0">
                        <a:solidFill>
                          <a:schemeClr val="dk1"/>
                        </a:solidFill>
                        <a:effectLst/>
                        <a:latin typeface="+mn-lt"/>
                        <a:ea typeface="Times New Roman" panose="02020603050405020304" pitchFamily="18" charset="0"/>
                        <a:cs typeface="+mn-cs"/>
                      </a:endParaRPr>
                    </a:p>
                  </a:txBody>
                  <a:tcPr marL="34233" marR="34233" marT="0" marB="0"/>
                </a:tc>
                <a:extLst>
                  <a:ext uri="{0D108BD9-81ED-4DB2-BD59-A6C34878D82A}">
                    <a16:rowId xmlns:a16="http://schemas.microsoft.com/office/drawing/2014/main" val="3419122003"/>
                  </a:ext>
                </a:extLst>
              </a:tr>
            </a:tbl>
          </a:graphicData>
        </a:graphic>
      </p:graphicFrame>
      <p:cxnSp>
        <p:nvCxnSpPr>
          <p:cNvPr id="4" name="Straight Connector 3">
            <a:extLst>
              <a:ext uri="{FF2B5EF4-FFF2-40B4-BE49-F238E27FC236}">
                <a16:creationId xmlns:a16="http://schemas.microsoft.com/office/drawing/2014/main" id="{78A13CC0-B1ED-4790-8329-7FE19BD7BC93}"/>
              </a:ext>
            </a:extLst>
          </p:cNvPr>
          <p:cNvCxnSpPr>
            <a:cxnSpLocks/>
          </p:cNvCxnSpPr>
          <p:nvPr/>
        </p:nvCxnSpPr>
        <p:spPr>
          <a:xfrm>
            <a:off x="1055441" y="567213"/>
            <a:ext cx="6248742"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68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20180" y="176621"/>
            <a:ext cx="8736772" cy="846386"/>
          </a:xfrm>
          <a:prstGeom prst="rect">
            <a:avLst/>
          </a:prstGeom>
          <a:noFill/>
        </p:spPr>
        <p:txBody>
          <a:bodyPr wrap="square" lIns="91440" tIns="45720" rIns="91440" bIns="45720" rtlCol="0" anchor="t">
            <a:spAutoFit/>
          </a:bodyPr>
          <a:lstStyle/>
          <a:p>
            <a:r>
              <a:rPr lang="en-US" sz="2800" b="1" dirty="0">
                <a:solidFill>
                  <a:schemeClr val="accent2"/>
                </a:solidFill>
                <a:latin typeface="Gentona SemiBold"/>
                <a:ea typeface="+mj-ea"/>
                <a:cs typeface="+mj-cs"/>
              </a:rPr>
              <a:t>Financial</a:t>
            </a:r>
            <a:r>
              <a:rPr lang="en-US" sz="2800" b="1" dirty="0">
                <a:solidFill>
                  <a:schemeClr val="accent2"/>
                </a:solidFill>
                <a:latin typeface="Gentona SemiBold"/>
                <a:ea typeface="Gentona SemiBold" charset="0"/>
                <a:cs typeface="Gentona SemiBold" charset="0"/>
              </a:rPr>
              <a:t> Considerations</a:t>
            </a:r>
          </a:p>
          <a:p>
            <a:endParaRPr lang="en-US" sz="2100" b="1" dirty="0">
              <a:solidFill>
                <a:srgbClr val="FF0000"/>
              </a:solidFill>
              <a:latin typeface="Gentona SemiBold"/>
              <a:ea typeface="Gentona SemiBold" charset="0"/>
              <a:cs typeface="Gentona SemiBold" charset="0"/>
            </a:endParaRPr>
          </a:p>
        </p:txBody>
      </p:sp>
      <p:cxnSp>
        <p:nvCxnSpPr>
          <p:cNvPr id="9" name="Straight Connector 8"/>
          <p:cNvCxnSpPr>
            <a:cxnSpLocks/>
          </p:cNvCxnSpPr>
          <p:nvPr/>
        </p:nvCxnSpPr>
        <p:spPr>
          <a:xfrm>
            <a:off x="1127448" y="732246"/>
            <a:ext cx="4968552"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856069" y="-55123"/>
            <a:ext cx="486383" cy="547992"/>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55817" y="176621"/>
            <a:ext cx="294100" cy="198828"/>
          </a:xfrm>
          <a:prstGeom prst="rect">
            <a:avLst/>
          </a:prstGeom>
        </p:spPr>
      </p:pic>
      <p:sp>
        <p:nvSpPr>
          <p:cNvPr id="18" name="Slide Number Placeholder 17">
            <a:extLst>
              <a:ext uri="{FF2B5EF4-FFF2-40B4-BE49-F238E27FC236}">
                <a16:creationId xmlns:a16="http://schemas.microsoft.com/office/drawing/2014/main" id="{F1499B82-9FE1-4E5F-96FF-3D77ACD07957}"/>
              </a:ext>
            </a:extLst>
          </p:cNvPr>
          <p:cNvSpPr>
            <a:spLocks noGrp="1"/>
          </p:cNvSpPr>
          <p:nvPr>
            <p:ph type="sldNum" sz="quarter" idx="12"/>
          </p:nvPr>
        </p:nvSpPr>
        <p:spPr/>
        <p:txBody>
          <a:bodyPr/>
          <a:lstStyle/>
          <a:p>
            <a:fld id="{1ACCB9C3-2961-A14E-B18F-BA1DAA67F296}" type="slidenum">
              <a:rPr lang="en-US" smtClean="0"/>
              <a:t>7</a:t>
            </a:fld>
            <a:endParaRPr lang="en-US"/>
          </a:p>
        </p:txBody>
      </p:sp>
      <p:sp>
        <p:nvSpPr>
          <p:cNvPr id="2" name="TextBox 1"/>
          <p:cNvSpPr txBox="1"/>
          <p:nvPr/>
        </p:nvSpPr>
        <p:spPr>
          <a:xfrm>
            <a:off x="696522" y="1989056"/>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62749776-8A74-40FA-9522-A5BAA29BC470}"/>
              </a:ext>
            </a:extLst>
          </p:cNvPr>
          <p:cNvSpPr txBox="1"/>
          <p:nvPr/>
        </p:nvSpPr>
        <p:spPr>
          <a:xfrm>
            <a:off x="1127448" y="1550814"/>
            <a:ext cx="8736772" cy="1107996"/>
          </a:xfrm>
          <a:prstGeom prst="rect">
            <a:avLst/>
          </a:prstGeom>
          <a:noFill/>
        </p:spPr>
        <p:txBody>
          <a:bodyPr wrap="square" lIns="91440" tIns="45720" rIns="91440" bIns="45720" rtlCol="0" anchor="t">
            <a:spAutoFit/>
          </a:bodyPr>
          <a:lstStyle/>
          <a:p>
            <a:r>
              <a:rPr lang="en-US" sz="2100" i="1" dirty="0">
                <a:latin typeface="Gentona SemiBold"/>
                <a:ea typeface="Gentona SemiBold" charset="0"/>
                <a:cs typeface="Gentona SemiBold" charset="0"/>
              </a:rPr>
              <a:t>(Replace text with information on Consultant fees, software fees, additional FTEs, Total Cost of Ownership (ex: new service ID service owner and determine predicted costs </a:t>
            </a:r>
            <a:r>
              <a:rPr lang="en-US" sz="2400" i="1" dirty="0">
                <a:ea typeface="+mn-lt"/>
                <a:cs typeface="+mn-lt"/>
              </a:rPr>
              <a:t>outside of initial</a:t>
            </a:r>
            <a:r>
              <a:rPr lang="en-US" sz="2100" i="1" dirty="0">
                <a:ea typeface="+mn-lt"/>
                <a:cs typeface="+mn-lt"/>
              </a:rPr>
              <a:t> </a:t>
            </a:r>
            <a:r>
              <a:rPr lang="en-US" sz="2100" i="1" dirty="0">
                <a:latin typeface="Gentona SemiBold"/>
                <a:ea typeface="+mn-lt"/>
                <a:cs typeface="+mn-lt"/>
              </a:rPr>
              <a:t> </a:t>
            </a:r>
            <a:r>
              <a:rPr lang="en-US" sz="2100" i="1" dirty="0">
                <a:latin typeface="Gentona SemiBold"/>
                <a:ea typeface="Gentona SemiBold" charset="0"/>
                <a:cs typeface="Gentona SemiBold" charset="0"/>
              </a:rPr>
              <a:t>project)</a:t>
            </a:r>
            <a:endParaRPr lang="en-US" i="1" dirty="0">
              <a:cs typeface="Calibri"/>
            </a:endParaRPr>
          </a:p>
        </p:txBody>
      </p:sp>
      <p:graphicFrame>
        <p:nvGraphicFramePr>
          <p:cNvPr id="11" name="Content Placeholder 3">
            <a:extLst>
              <a:ext uri="{FF2B5EF4-FFF2-40B4-BE49-F238E27FC236}">
                <a16:creationId xmlns:a16="http://schemas.microsoft.com/office/drawing/2014/main" id="{A04FC2F6-7800-4AB8-89AD-4CC754D782D9}"/>
              </a:ext>
            </a:extLst>
          </p:cNvPr>
          <p:cNvGraphicFramePr>
            <a:graphicFrameLocks/>
          </p:cNvGraphicFramePr>
          <p:nvPr>
            <p:extLst>
              <p:ext uri="{D42A27DB-BD31-4B8C-83A1-F6EECF244321}">
                <p14:modId xmlns:p14="http://schemas.microsoft.com/office/powerpoint/2010/main" val="1630566349"/>
              </p:ext>
            </p:extLst>
          </p:nvPr>
        </p:nvGraphicFramePr>
        <p:xfrm>
          <a:off x="1127448" y="2797649"/>
          <a:ext cx="6631631" cy="3879761"/>
        </p:xfrm>
        <a:graphic>
          <a:graphicData uri="http://schemas.openxmlformats.org/drawingml/2006/table">
            <a:tbl>
              <a:tblPr firstRow="1" firstCol="1" bandRow="1">
                <a:tableStyleId>{5C22544A-7EE6-4342-B048-85BDC9FD1C3A}</a:tableStyleId>
              </a:tblPr>
              <a:tblGrid>
                <a:gridCol w="2720455">
                  <a:extLst>
                    <a:ext uri="{9D8B030D-6E8A-4147-A177-3AD203B41FA5}">
                      <a16:colId xmlns:a16="http://schemas.microsoft.com/office/drawing/2014/main" val="2170426908"/>
                    </a:ext>
                  </a:extLst>
                </a:gridCol>
                <a:gridCol w="1451610">
                  <a:extLst>
                    <a:ext uri="{9D8B030D-6E8A-4147-A177-3AD203B41FA5}">
                      <a16:colId xmlns:a16="http://schemas.microsoft.com/office/drawing/2014/main" val="541820359"/>
                    </a:ext>
                  </a:extLst>
                </a:gridCol>
                <a:gridCol w="2459566">
                  <a:extLst>
                    <a:ext uri="{9D8B030D-6E8A-4147-A177-3AD203B41FA5}">
                      <a16:colId xmlns:a16="http://schemas.microsoft.com/office/drawing/2014/main" val="2664550002"/>
                    </a:ext>
                  </a:extLst>
                </a:gridCol>
              </a:tblGrid>
              <a:tr h="224597">
                <a:tc>
                  <a:txBody>
                    <a:bodyPr/>
                    <a:lstStyle/>
                    <a:p>
                      <a:pPr marL="0" marR="0" algn="l">
                        <a:spcBef>
                          <a:spcPts val="0"/>
                        </a:spcBef>
                        <a:spcAft>
                          <a:spcPts val="0"/>
                        </a:spcAft>
                      </a:pPr>
                      <a:r>
                        <a:rPr lang="en-US" sz="1600" dirty="0">
                          <a:effectLst/>
                          <a:latin typeface="+mn-lt"/>
                          <a:ea typeface="+mn-ea"/>
                        </a:rPr>
                        <a:t>Name</a:t>
                      </a:r>
                      <a:endParaRPr lang="en-US" sz="1600" dirty="0">
                        <a:effectLst/>
                        <a:latin typeface="Times New Roman" panose="02020603050405020304" pitchFamily="18" charset="0"/>
                        <a:ea typeface="Times New Roman" panose="02020603050405020304" pitchFamily="18" charset="0"/>
                      </a:endParaRPr>
                    </a:p>
                  </a:txBody>
                  <a:tcPr marL="34233" marR="34233" marT="0" marB="0"/>
                </a:tc>
                <a:tc>
                  <a:txBody>
                    <a:bodyPr/>
                    <a:lstStyle/>
                    <a:p>
                      <a:pPr marL="0" marR="0" algn="l">
                        <a:spcBef>
                          <a:spcPts val="0"/>
                        </a:spcBef>
                        <a:spcAft>
                          <a:spcPts val="0"/>
                        </a:spcAft>
                      </a:pPr>
                      <a:r>
                        <a:rPr lang="en-US" sz="1600" dirty="0">
                          <a:effectLst/>
                        </a:rPr>
                        <a:t>Chart field Number</a:t>
                      </a:r>
                      <a:endParaRPr lang="en-US" sz="1600" dirty="0">
                        <a:effectLst/>
                        <a:latin typeface="Times New Roman" panose="02020603050405020304" pitchFamily="18" charset="0"/>
                        <a:ea typeface="Times New Roman" panose="02020603050405020304" pitchFamily="18" charset="0"/>
                      </a:endParaRPr>
                    </a:p>
                  </a:txBody>
                  <a:tcPr marL="34233" marR="34233" marT="0" marB="0"/>
                </a:tc>
                <a:tc>
                  <a:txBody>
                    <a:bodyPr/>
                    <a:lstStyle/>
                    <a:p>
                      <a:pPr marL="0" marR="0">
                        <a:spcBef>
                          <a:spcPts val="0"/>
                        </a:spcBef>
                        <a:spcAft>
                          <a:spcPts val="0"/>
                        </a:spcAft>
                      </a:pPr>
                      <a:r>
                        <a:rPr lang="en-US" sz="1600" dirty="0">
                          <a:effectLst/>
                          <a:latin typeface="+mn-lt"/>
                          <a:ea typeface="Times New Roman" panose="02020603050405020304" pitchFamily="18" charset="0"/>
                        </a:rPr>
                        <a:t>Fund (dept/fund admin)</a:t>
                      </a:r>
                    </a:p>
                  </a:txBody>
                  <a:tcPr marL="34233" marR="34233" marT="0" marB="0"/>
                </a:tc>
                <a:extLst>
                  <a:ext uri="{0D108BD9-81ED-4DB2-BD59-A6C34878D82A}">
                    <a16:rowId xmlns:a16="http://schemas.microsoft.com/office/drawing/2014/main" val="3705249376"/>
                  </a:ext>
                </a:extLst>
              </a:tr>
              <a:tr h="612301">
                <a:tc>
                  <a:txBody>
                    <a:bodyPr/>
                    <a:lstStyle/>
                    <a:p>
                      <a:pPr marL="0" marR="0" algn="l" defTabSz="914400" rtl="0" eaLnBrk="1" latinLnBrk="0" hangingPunct="1">
                        <a:spcBef>
                          <a:spcPts val="0"/>
                        </a:spcBef>
                        <a:spcAft>
                          <a:spcPts val="0"/>
                        </a:spcAft>
                      </a:pPr>
                      <a:r>
                        <a:rPr lang="en-US" sz="1400" b="1" kern="1200" dirty="0">
                          <a:solidFill>
                            <a:schemeClr val="lt1"/>
                          </a:solidFill>
                          <a:effectLst/>
                          <a:latin typeface="+mn-lt"/>
                          <a:ea typeface="+mn-ea"/>
                          <a:cs typeface="+mn-cs"/>
                        </a:rPr>
                        <a:t>Consultant Fees</a:t>
                      </a:r>
                    </a:p>
                  </a:txBody>
                  <a:tcPr marL="34233" marR="34233" marT="0" marB="0"/>
                </a:tc>
                <a:tc>
                  <a:txBody>
                    <a:bodyPr/>
                    <a:lstStyle/>
                    <a:p>
                      <a:pPr marL="0" marR="0" indent="0" algn="l">
                        <a:spcBef>
                          <a:spcPts val="0"/>
                        </a:spcBef>
                        <a:spcAft>
                          <a:spcPts val="0"/>
                        </a:spcAft>
                        <a:buFont typeface="Arial" panose="020B0604020202020204" pitchFamily="34" charset="0"/>
                        <a:buNone/>
                      </a:pPr>
                      <a:endParaRPr lang="en-US" sz="1400" dirty="0">
                        <a:effectLst/>
                        <a:latin typeface="+mn-lt"/>
                        <a:ea typeface="Times New Roman" panose="02020603050405020304" pitchFamily="18" charset="0"/>
                      </a:endParaRPr>
                    </a:p>
                  </a:txBody>
                  <a:tcPr marL="34233" marR="34233" marT="0" marB="0"/>
                </a:tc>
                <a:tc>
                  <a:txBody>
                    <a:bodyPr/>
                    <a:lstStyle/>
                    <a:p>
                      <a:pPr marL="0" marR="0" indent="0" algn="ctr">
                        <a:spcBef>
                          <a:spcPts val="0"/>
                        </a:spcBef>
                        <a:spcAft>
                          <a:spcPts val="0"/>
                        </a:spcAft>
                        <a:buFont typeface="Arial" panose="020B0604020202020204" pitchFamily="34" charset="0"/>
                        <a:buNone/>
                      </a:pPr>
                      <a:endParaRPr lang="en-US" sz="1400" dirty="0">
                        <a:effectLst/>
                        <a:latin typeface="+mn-lt"/>
                        <a:ea typeface="Times New Roman" panose="02020603050405020304" pitchFamily="18" charset="0"/>
                      </a:endParaRPr>
                    </a:p>
                  </a:txBody>
                  <a:tcPr marL="34233" marR="34233" marT="0" marB="0"/>
                </a:tc>
                <a:extLst>
                  <a:ext uri="{0D108BD9-81ED-4DB2-BD59-A6C34878D82A}">
                    <a16:rowId xmlns:a16="http://schemas.microsoft.com/office/drawing/2014/main" val="2107751790"/>
                  </a:ext>
                </a:extLst>
              </a:tr>
              <a:tr h="617220">
                <a:tc>
                  <a:txBody>
                    <a:bodyPr/>
                    <a:lstStyle/>
                    <a:p>
                      <a:pPr marL="0" marR="0">
                        <a:spcBef>
                          <a:spcPts val="0"/>
                        </a:spcBef>
                        <a:spcAft>
                          <a:spcPts val="0"/>
                        </a:spcAft>
                      </a:pPr>
                      <a:r>
                        <a:rPr lang="en-US" sz="1400" dirty="0">
                          <a:effectLst/>
                          <a:latin typeface="+mn-lt"/>
                          <a:ea typeface="Times New Roman" panose="02020603050405020304" pitchFamily="18" charset="0"/>
                        </a:rPr>
                        <a:t>Software Fees</a:t>
                      </a:r>
                    </a:p>
                  </a:txBody>
                  <a:tcPr marL="34233" marR="34233" marT="0" marB="0"/>
                </a:tc>
                <a:tc>
                  <a:txBody>
                    <a:bodyPr/>
                    <a:lstStyle/>
                    <a:p>
                      <a:pPr marL="0" marR="0" algn="l" defTabSz="914400" rtl="0" eaLnBrk="1" latinLnBrk="0" hangingPunct="1">
                        <a:spcBef>
                          <a:spcPts val="0"/>
                        </a:spcBef>
                        <a:spcAft>
                          <a:spcPts val="0"/>
                        </a:spcAft>
                        <a:tabLst>
                          <a:tab pos="2133600" algn="l"/>
                          <a:tab pos="4191000" algn="l"/>
                        </a:tabLst>
                      </a:pPr>
                      <a:endParaRPr lang="en-US" sz="1400" kern="1200" dirty="0">
                        <a:solidFill>
                          <a:schemeClr val="dk1"/>
                        </a:solidFill>
                        <a:effectLst/>
                        <a:latin typeface="+mn-lt"/>
                        <a:ea typeface="Times New Roman" panose="02020603050405020304" pitchFamily="18" charset="0"/>
                        <a:cs typeface="+mn-cs"/>
                      </a:endParaRPr>
                    </a:p>
                  </a:txBody>
                  <a:tcPr marL="73025" marR="73025" marT="0" marB="0"/>
                </a:tc>
                <a:tc>
                  <a:txBody>
                    <a:bodyPr/>
                    <a:lstStyle/>
                    <a:p>
                      <a:pPr marL="0" marR="0" algn="ctr" defTabSz="914400" rtl="0" eaLnBrk="1" latinLnBrk="0" hangingPunct="1">
                        <a:spcBef>
                          <a:spcPts val="0"/>
                        </a:spcBef>
                        <a:spcAft>
                          <a:spcPts val="0"/>
                        </a:spcAft>
                        <a:tabLst>
                          <a:tab pos="2133600" algn="l"/>
                          <a:tab pos="4191000" algn="l"/>
                        </a:tabLst>
                      </a:pPr>
                      <a:endParaRPr lang="en-US" sz="1400" kern="1200" dirty="0">
                        <a:solidFill>
                          <a:schemeClr val="dk1"/>
                        </a:solidFill>
                        <a:effectLst/>
                        <a:latin typeface="+mn-lt"/>
                        <a:ea typeface="Times New Roman" panose="02020603050405020304" pitchFamily="18" charset="0"/>
                        <a:cs typeface="+mn-cs"/>
                      </a:endParaRPr>
                    </a:p>
                  </a:txBody>
                  <a:tcPr marL="73025" marR="73025" marT="0" marB="0"/>
                </a:tc>
                <a:extLst>
                  <a:ext uri="{0D108BD9-81ED-4DB2-BD59-A6C34878D82A}">
                    <a16:rowId xmlns:a16="http://schemas.microsoft.com/office/drawing/2014/main" val="515688842"/>
                  </a:ext>
                </a:extLst>
              </a:tr>
              <a:tr h="662940">
                <a:tc>
                  <a:txBody>
                    <a:bodyPr/>
                    <a:lstStyle/>
                    <a:p>
                      <a:pPr marL="0" marR="0" algn="l" defTabSz="914400" rtl="0" eaLnBrk="1" latinLnBrk="0" hangingPunct="1">
                        <a:spcBef>
                          <a:spcPts val="0"/>
                        </a:spcBef>
                        <a:spcAft>
                          <a:spcPts val="0"/>
                        </a:spcAft>
                      </a:pPr>
                      <a:r>
                        <a:rPr lang="en-US" sz="1400" b="1" kern="1200" dirty="0">
                          <a:solidFill>
                            <a:schemeClr val="lt1"/>
                          </a:solidFill>
                          <a:effectLst/>
                          <a:latin typeface="+mn-lt"/>
                          <a:ea typeface="+mn-ea"/>
                          <a:cs typeface="+mn-cs"/>
                        </a:rPr>
                        <a:t>Additional FTEs</a:t>
                      </a:r>
                    </a:p>
                  </a:txBody>
                  <a:tcPr marL="34233" marR="34233" marT="0" marB="0"/>
                </a:tc>
                <a:tc>
                  <a:txBody>
                    <a:bodyPr/>
                    <a:lstStyle/>
                    <a:p>
                      <a:pPr marL="0" marR="0" algn="l"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extLst>
                  <a:ext uri="{0D108BD9-81ED-4DB2-BD59-A6C34878D82A}">
                    <a16:rowId xmlns:a16="http://schemas.microsoft.com/office/drawing/2014/main" val="2187960683"/>
                  </a:ext>
                </a:extLst>
              </a:tr>
              <a:tr h="651510">
                <a:tc>
                  <a:txBody>
                    <a:bodyPr/>
                    <a:lstStyle/>
                    <a:p>
                      <a:pPr marL="0" marR="0">
                        <a:spcBef>
                          <a:spcPts val="0"/>
                        </a:spcBef>
                        <a:spcAft>
                          <a:spcPts val="0"/>
                        </a:spcAft>
                      </a:pPr>
                      <a:r>
                        <a:rPr lang="en-US" sz="1400" b="1" kern="1200" dirty="0">
                          <a:solidFill>
                            <a:schemeClr val="lt1"/>
                          </a:solidFill>
                          <a:effectLst/>
                          <a:latin typeface="+mn-lt"/>
                          <a:ea typeface="+mn-ea"/>
                          <a:cs typeface="+mn-cs"/>
                        </a:rPr>
                        <a:t>Total Cost of Ownership</a:t>
                      </a:r>
                    </a:p>
                  </a:txBody>
                  <a:tcPr marL="34233" marR="34233" marT="0" marB="0"/>
                </a:tc>
                <a:tc>
                  <a:txBody>
                    <a:bodyPr/>
                    <a:lstStyle/>
                    <a:p>
                      <a:pPr marL="0" marR="0" algn="l"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ctr"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extLst>
                  <a:ext uri="{0D108BD9-81ED-4DB2-BD59-A6C34878D82A}">
                    <a16:rowId xmlns:a16="http://schemas.microsoft.com/office/drawing/2014/main" val="3903228925"/>
                  </a:ext>
                </a:extLst>
              </a:tr>
              <a:tr h="848110">
                <a:tc>
                  <a:txBody>
                    <a:bodyPr/>
                    <a:lstStyle/>
                    <a:p>
                      <a:pPr marL="0" marR="0" algn="l"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pPr>
                      <a:endParaRPr lang="en-US" sz="1400" kern="120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l" defTabSz="914400" rtl="0" eaLnBrk="1" latinLnBrk="0" hangingPunct="1">
                        <a:spcBef>
                          <a:spcPts val="0"/>
                        </a:spcBef>
                        <a:spcAft>
                          <a:spcPts val="0"/>
                        </a:spcAft>
                      </a:pPr>
                      <a:endParaRPr lang="en-US" sz="1400" kern="1200" dirty="0">
                        <a:solidFill>
                          <a:schemeClr val="dk1"/>
                        </a:solidFill>
                        <a:effectLst/>
                        <a:latin typeface="+mn-lt"/>
                        <a:ea typeface="Times New Roman" panose="02020603050405020304" pitchFamily="18" charset="0"/>
                        <a:cs typeface="+mn-cs"/>
                      </a:endParaRPr>
                    </a:p>
                  </a:txBody>
                  <a:tcPr marL="34233" marR="34233" marT="0" marB="0"/>
                </a:tc>
                <a:extLst>
                  <a:ext uri="{0D108BD9-81ED-4DB2-BD59-A6C34878D82A}">
                    <a16:rowId xmlns:a16="http://schemas.microsoft.com/office/drawing/2014/main" val="3419122003"/>
                  </a:ext>
                </a:extLst>
              </a:tr>
            </a:tbl>
          </a:graphicData>
        </a:graphic>
      </p:graphicFrame>
    </p:spTree>
    <p:extLst>
      <p:ext uri="{BB962C8B-B14F-4D97-AF65-F5344CB8AC3E}">
        <p14:creationId xmlns:p14="http://schemas.microsoft.com/office/powerpoint/2010/main" val="384305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283"/>
            <a:ext cx="10515600" cy="543595"/>
          </a:xfrm>
        </p:spPr>
        <p:txBody>
          <a:bodyPr>
            <a:normAutofit/>
          </a:bodyPr>
          <a:lstStyle/>
          <a:p>
            <a:r>
              <a:rPr lang="en-US" sz="2800" b="1" dirty="0">
                <a:solidFill>
                  <a:schemeClr val="accent2"/>
                </a:solidFill>
                <a:latin typeface="Gentona SemiBold"/>
              </a:rPr>
              <a:t>Project Timeline</a:t>
            </a:r>
          </a:p>
        </p:txBody>
      </p:sp>
      <p:cxnSp>
        <p:nvCxnSpPr>
          <p:cNvPr id="6" name="OTLSHAPE_M_57b82380109b48f1b3d24796fa20771d_Connector1">
            <a:extLst>
              <a:ext uri="{FF2B5EF4-FFF2-40B4-BE49-F238E27FC236}">
                <a16:creationId xmlns:a16="http://schemas.microsoft.com/office/drawing/2014/main" id="{E846F446-6BD1-44B4-8E18-A9B92B350B55}"/>
              </a:ext>
            </a:extLst>
          </p:cNvPr>
          <p:cNvCxnSpPr/>
          <p:nvPr>
            <p:custDataLst>
              <p:tags r:id="rId1"/>
            </p:custDataLst>
          </p:nvPr>
        </p:nvCxnSpPr>
        <p:spPr>
          <a:xfrm>
            <a:off x="10844178" y="1455569"/>
            <a:ext cx="0" cy="1030690"/>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OTLSHAPE_M_32d969ac94c24e0bb02d4d51db25765a_Connector1">
            <a:extLst>
              <a:ext uri="{FF2B5EF4-FFF2-40B4-BE49-F238E27FC236}">
                <a16:creationId xmlns:a16="http://schemas.microsoft.com/office/drawing/2014/main" id="{40EDC9CB-0F5F-4E14-91E9-2F3B24214B84}"/>
              </a:ext>
            </a:extLst>
          </p:cNvPr>
          <p:cNvCxnSpPr/>
          <p:nvPr>
            <p:custDataLst>
              <p:tags r:id="rId2"/>
            </p:custDataLst>
          </p:nvPr>
        </p:nvCxnSpPr>
        <p:spPr>
          <a:xfrm>
            <a:off x="11080631" y="1901064"/>
            <a:ext cx="0" cy="61059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OTLSHAPE_TB_00000000000000000000000000000000_ScaleContainer">
            <a:extLst>
              <a:ext uri="{FF2B5EF4-FFF2-40B4-BE49-F238E27FC236}">
                <a16:creationId xmlns:a16="http://schemas.microsoft.com/office/drawing/2014/main" id="{6735BDCB-C8A9-4D62-9AFD-AB0FCD4FE176}"/>
              </a:ext>
            </a:extLst>
          </p:cNvPr>
          <p:cNvSpPr/>
          <p:nvPr>
            <p:custDataLst>
              <p:tags r:id="rId3"/>
            </p:custDataLst>
          </p:nvPr>
        </p:nvSpPr>
        <p:spPr>
          <a:xfrm>
            <a:off x="784775" y="2545546"/>
            <a:ext cx="10922000" cy="381000"/>
          </a:xfrm>
          <a:prstGeom prst="snip2DiagRect">
            <a:avLst>
              <a:gd name="adj1" fmla="val 100000"/>
              <a:gd name="adj2" fmla="val 16667"/>
            </a:avLst>
          </a:prstGeom>
          <a:gradFill flip="none" rotWithShape="1">
            <a:gsLst>
              <a:gs pos="0">
                <a:srgbClr val="B20E12"/>
              </a:gs>
              <a:gs pos="100000">
                <a:srgbClr val="7F0A0E"/>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TLSHAPE_TB_00000000000000000000000000000000_ElapsedTime">
            <a:extLst>
              <a:ext uri="{FF2B5EF4-FFF2-40B4-BE49-F238E27FC236}">
                <a16:creationId xmlns:a16="http://schemas.microsoft.com/office/drawing/2014/main" id="{8C86401C-D80D-4AD5-ABB3-3C167764F41F}"/>
              </a:ext>
            </a:extLst>
          </p:cNvPr>
          <p:cNvSpPr/>
          <p:nvPr>
            <p:custDataLst>
              <p:tags r:id="rId4"/>
            </p:custDataLst>
          </p:nvPr>
        </p:nvSpPr>
        <p:spPr>
          <a:xfrm>
            <a:off x="784775" y="2511659"/>
            <a:ext cx="4902200" cy="381000"/>
          </a:xfrm>
          <a:prstGeom prst="snip2DiagRect">
            <a:avLst>
              <a:gd name="adj1" fmla="val 100000"/>
              <a:gd name="adj2" fmla="val 30000"/>
            </a:avLst>
          </a:prstGeom>
          <a:solidFill>
            <a:schemeClr val="dk1">
              <a:alpha val="30196"/>
            </a:schemeClr>
          </a:solidFill>
          <a:ln w="12700" cap="flat" cmpd="sng" algn="ctr">
            <a:noFill/>
            <a:prstDash val="solid"/>
            <a:miter lim="800000"/>
          </a:ln>
          <a:effectLst/>
          <a:scene3d>
            <a:camera prst="orthographicFront"/>
            <a:lightRig rig="threePt" dir="t"/>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TLSHAPE_TB_00000000000000000000000000000000_TodayMarkerShape">
            <a:extLst>
              <a:ext uri="{FF2B5EF4-FFF2-40B4-BE49-F238E27FC236}">
                <a16:creationId xmlns:a16="http://schemas.microsoft.com/office/drawing/2014/main" id="{29742A5F-5BE5-4B06-9FE2-B237D92B9B7E}"/>
              </a:ext>
            </a:extLst>
          </p:cNvPr>
          <p:cNvSpPr/>
          <p:nvPr>
            <p:custDataLst>
              <p:tags r:id="rId5"/>
            </p:custDataLst>
          </p:nvPr>
        </p:nvSpPr>
        <p:spPr>
          <a:xfrm>
            <a:off x="5629492" y="2892659"/>
            <a:ext cx="114300" cy="127000"/>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TLSHAPE_TB_00000000000000000000000000000000_TodayMarkerText">
            <a:extLst>
              <a:ext uri="{FF2B5EF4-FFF2-40B4-BE49-F238E27FC236}">
                <a16:creationId xmlns:a16="http://schemas.microsoft.com/office/drawing/2014/main" id="{7F70143E-ED2D-4223-9007-1E8E28E8F9B2}"/>
              </a:ext>
            </a:extLst>
          </p:cNvPr>
          <p:cNvSpPr txBox="1"/>
          <p:nvPr>
            <p:custDataLst>
              <p:tags r:id="rId6"/>
            </p:custDataLst>
          </p:nvPr>
        </p:nvSpPr>
        <p:spPr>
          <a:xfrm>
            <a:off x="5503792" y="3019659"/>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12" name="OTLSHAPE_TB_00000000000000000000000000000000_TimescaleInterval1">
            <a:extLst>
              <a:ext uri="{FF2B5EF4-FFF2-40B4-BE49-F238E27FC236}">
                <a16:creationId xmlns:a16="http://schemas.microsoft.com/office/drawing/2014/main" id="{34E139C8-C79C-4C14-B1DF-601E7CE2D4D7}"/>
              </a:ext>
            </a:extLst>
          </p:cNvPr>
          <p:cNvSpPr txBox="1"/>
          <p:nvPr>
            <p:custDataLst>
              <p:tags r:id="rId7"/>
            </p:custDataLst>
          </p:nvPr>
        </p:nvSpPr>
        <p:spPr>
          <a:xfrm>
            <a:off x="1013375" y="2609132"/>
            <a:ext cx="158185"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Jul</a:t>
            </a:r>
          </a:p>
        </p:txBody>
      </p:sp>
      <p:sp>
        <p:nvSpPr>
          <p:cNvPr id="13" name="OTLSHAPE_TB_00000000000000000000000000000000_TimescaleInterval2">
            <a:extLst>
              <a:ext uri="{FF2B5EF4-FFF2-40B4-BE49-F238E27FC236}">
                <a16:creationId xmlns:a16="http://schemas.microsoft.com/office/drawing/2014/main" id="{EAA2DBA0-287A-4927-B0F6-C56488C83F96}"/>
              </a:ext>
            </a:extLst>
          </p:cNvPr>
          <p:cNvSpPr txBox="1"/>
          <p:nvPr>
            <p:custDataLst>
              <p:tags r:id="rId8"/>
            </p:custDataLst>
          </p:nvPr>
        </p:nvSpPr>
        <p:spPr>
          <a:xfrm>
            <a:off x="4579955" y="2609132"/>
            <a:ext cx="241300"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Aug</a:t>
            </a:r>
          </a:p>
        </p:txBody>
      </p:sp>
      <p:sp>
        <p:nvSpPr>
          <p:cNvPr id="14" name="OTLSHAPE_TB_00000000000000000000000000000000_TimescaleInterval3">
            <a:extLst>
              <a:ext uri="{FF2B5EF4-FFF2-40B4-BE49-F238E27FC236}">
                <a16:creationId xmlns:a16="http://schemas.microsoft.com/office/drawing/2014/main" id="{B8BCC3C0-724E-493B-9D46-624CD5988717}"/>
              </a:ext>
            </a:extLst>
          </p:cNvPr>
          <p:cNvSpPr txBox="1"/>
          <p:nvPr>
            <p:custDataLst>
              <p:tags r:id="rId9"/>
            </p:custDataLst>
          </p:nvPr>
        </p:nvSpPr>
        <p:spPr>
          <a:xfrm>
            <a:off x="8146535" y="2609132"/>
            <a:ext cx="228600"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Sep</a:t>
            </a:r>
          </a:p>
        </p:txBody>
      </p:sp>
      <p:cxnSp>
        <p:nvCxnSpPr>
          <p:cNvPr id="15" name="OTLSHAPE_TB_00000000000000000000000000000000_Separator1">
            <a:extLst>
              <a:ext uri="{FF2B5EF4-FFF2-40B4-BE49-F238E27FC236}">
                <a16:creationId xmlns:a16="http://schemas.microsoft.com/office/drawing/2014/main" id="{EC2E1510-5E95-4F10-814D-EC67B7FD5EBD}"/>
              </a:ext>
            </a:extLst>
          </p:cNvPr>
          <p:cNvCxnSpPr/>
          <p:nvPr>
            <p:custDataLst>
              <p:tags r:id="rId10"/>
            </p:custDataLst>
          </p:nvPr>
        </p:nvCxnSpPr>
        <p:spPr>
          <a:xfrm>
            <a:off x="4516454" y="254975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OTLSHAPE_TB_00000000000000000000000000000000_Separator2">
            <a:extLst>
              <a:ext uri="{FF2B5EF4-FFF2-40B4-BE49-F238E27FC236}">
                <a16:creationId xmlns:a16="http://schemas.microsoft.com/office/drawing/2014/main" id="{CF645F3B-7284-4997-9621-ACBA6D7F53F9}"/>
              </a:ext>
            </a:extLst>
          </p:cNvPr>
          <p:cNvCxnSpPr/>
          <p:nvPr>
            <p:custDataLst>
              <p:tags r:id="rId11"/>
            </p:custDataLst>
          </p:nvPr>
        </p:nvCxnSpPr>
        <p:spPr>
          <a:xfrm>
            <a:off x="8083034" y="254975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TLSHAPE_T_659df46e636c4db0b9c2907e40649f3d_Shape">
            <a:extLst>
              <a:ext uri="{FF2B5EF4-FFF2-40B4-BE49-F238E27FC236}">
                <a16:creationId xmlns:a16="http://schemas.microsoft.com/office/drawing/2014/main" id="{244BB4EB-3F94-4E4C-B944-773D21826CD7}"/>
              </a:ext>
            </a:extLst>
          </p:cNvPr>
          <p:cNvSpPr/>
          <p:nvPr>
            <p:custDataLst>
              <p:tags r:id="rId12"/>
            </p:custDataLst>
          </p:nvPr>
        </p:nvSpPr>
        <p:spPr>
          <a:xfrm>
            <a:off x="3941200" y="3762694"/>
            <a:ext cx="2997200" cy="203200"/>
          </a:xfrm>
          <a:prstGeom prst="snip2DiagRect">
            <a:avLst>
              <a:gd name="adj1" fmla="val 100000"/>
              <a:gd name="adj2" fmla="val 16667"/>
            </a:avLst>
          </a:prstGeom>
          <a:solidFill>
            <a:srgbClr val="2E75B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TLSHAPE_T_c1ffd0f6a0c74f31b24e9b79dd175d08_Shape">
            <a:extLst>
              <a:ext uri="{FF2B5EF4-FFF2-40B4-BE49-F238E27FC236}">
                <a16:creationId xmlns:a16="http://schemas.microsoft.com/office/drawing/2014/main" id="{901AC79C-ECD9-4906-B752-97CB6C097027}"/>
              </a:ext>
            </a:extLst>
          </p:cNvPr>
          <p:cNvSpPr/>
          <p:nvPr>
            <p:custDataLst>
              <p:tags r:id="rId13"/>
            </p:custDataLst>
          </p:nvPr>
        </p:nvSpPr>
        <p:spPr>
          <a:xfrm>
            <a:off x="7507781" y="4092894"/>
            <a:ext cx="2654300" cy="203200"/>
          </a:xfrm>
          <a:prstGeom prst="snip2DiagRect">
            <a:avLst>
              <a:gd name="adj1" fmla="val 100000"/>
              <a:gd name="adj2" fmla="val 16667"/>
            </a:avLst>
          </a:prstGeom>
          <a:solidFill>
            <a:srgbClr val="2E75B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TLSHAPE_T_aaa5d2824d3548fb8dc1032d51a7b3d2_Shape">
            <a:extLst>
              <a:ext uri="{FF2B5EF4-FFF2-40B4-BE49-F238E27FC236}">
                <a16:creationId xmlns:a16="http://schemas.microsoft.com/office/drawing/2014/main" id="{CC926B8C-004B-4BB2-B93B-ED591DB05E87}"/>
              </a:ext>
            </a:extLst>
          </p:cNvPr>
          <p:cNvSpPr/>
          <p:nvPr>
            <p:custDataLst>
              <p:tags r:id="rId14"/>
            </p:custDataLst>
          </p:nvPr>
        </p:nvSpPr>
        <p:spPr>
          <a:xfrm>
            <a:off x="10384055" y="4578118"/>
            <a:ext cx="127000" cy="203200"/>
          </a:xfrm>
          <a:prstGeom prst="snip2DiagRect">
            <a:avLst>
              <a:gd name="adj1" fmla="val 100000"/>
              <a:gd name="adj2" fmla="val 16667"/>
            </a:avLst>
          </a:prstGeom>
          <a:solidFill>
            <a:srgbClr val="2E75B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TLSHAPE_T_58a4b4e5a02942d382843ab497cc2b69_Shape">
            <a:extLst>
              <a:ext uri="{FF2B5EF4-FFF2-40B4-BE49-F238E27FC236}">
                <a16:creationId xmlns:a16="http://schemas.microsoft.com/office/drawing/2014/main" id="{E58B4C8D-52F7-46BD-A55B-1567486548BE}"/>
              </a:ext>
            </a:extLst>
          </p:cNvPr>
          <p:cNvSpPr/>
          <p:nvPr>
            <p:custDataLst>
              <p:tags r:id="rId15"/>
            </p:custDataLst>
          </p:nvPr>
        </p:nvSpPr>
        <p:spPr>
          <a:xfrm>
            <a:off x="7507781" y="4908318"/>
            <a:ext cx="2654300" cy="203200"/>
          </a:xfrm>
          <a:prstGeom prst="snip2DiagRect">
            <a:avLst>
              <a:gd name="adj1" fmla="val 100000"/>
              <a:gd name="adj2" fmla="val 16667"/>
            </a:avLst>
          </a:prstGeom>
          <a:solidFill>
            <a:srgbClr val="2E75B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TLSHAPE_T_659df46e636c4db0b9c2907e40649f3d_Duration">
            <a:extLst>
              <a:ext uri="{FF2B5EF4-FFF2-40B4-BE49-F238E27FC236}">
                <a16:creationId xmlns:a16="http://schemas.microsoft.com/office/drawing/2014/main" id="{B6975D4B-D44D-4FFF-B442-CBC611D32F14}"/>
              </a:ext>
            </a:extLst>
          </p:cNvPr>
          <p:cNvSpPr txBox="1"/>
          <p:nvPr>
            <p:custDataLst>
              <p:tags r:id="rId16"/>
            </p:custDataLst>
          </p:nvPr>
        </p:nvSpPr>
        <p:spPr>
          <a:xfrm>
            <a:off x="5291768" y="3786781"/>
            <a:ext cx="292100" cy="155025"/>
          </a:xfrm>
          <a:prstGeom prst="rect">
            <a:avLst/>
          </a:prstGeom>
          <a:noFill/>
        </p:spPr>
        <p:txBody>
          <a:bodyPr vert="horz" wrap="square" lIns="0" tIns="0" rIns="0" bIns="0" rtlCol="0" anchor="ctr" anchorCtr="0">
            <a:spAutoFit/>
          </a:bodyPr>
          <a:lstStyle/>
          <a:p>
            <a:pPr algn="ctr"/>
            <a:r>
              <a:rPr lang="en-US" sz="1000" spc="-6">
                <a:solidFill>
                  <a:schemeClr val="dk1"/>
                </a:solidFill>
                <a:latin typeface="Calibri" panose="020F0502020204030204" pitchFamily="34" charset="0"/>
              </a:rPr>
              <a:t>4 wks</a:t>
            </a:r>
          </a:p>
        </p:txBody>
      </p:sp>
      <p:sp>
        <p:nvSpPr>
          <p:cNvPr id="22" name="OTLSHAPE_T_659df46e636c4db0b9c2907e40649f3d_Title">
            <a:extLst>
              <a:ext uri="{FF2B5EF4-FFF2-40B4-BE49-F238E27FC236}">
                <a16:creationId xmlns:a16="http://schemas.microsoft.com/office/drawing/2014/main" id="{55527AA0-B2D6-410E-9296-B52956C3A2B5}"/>
              </a:ext>
            </a:extLst>
          </p:cNvPr>
          <p:cNvSpPr txBox="1"/>
          <p:nvPr>
            <p:custDataLst>
              <p:tags r:id="rId17"/>
            </p:custDataLst>
          </p:nvPr>
        </p:nvSpPr>
        <p:spPr>
          <a:xfrm>
            <a:off x="1577476" y="3779034"/>
            <a:ext cx="2324100" cy="170519"/>
          </a:xfrm>
          <a:prstGeom prst="rect">
            <a:avLst/>
          </a:prstGeom>
          <a:noFill/>
        </p:spPr>
        <p:txBody>
          <a:bodyPr vert="horz" wrap="square" lIns="0" tIns="0" rIns="0" bIns="0" rtlCol="0" anchor="ctr" anchorCtr="0">
            <a:spAutoFit/>
          </a:bodyPr>
          <a:lstStyle/>
          <a:p>
            <a:pPr algn="r"/>
            <a:r>
              <a:rPr lang="en-US" sz="1100" b="1" spc="-8">
                <a:solidFill>
                  <a:schemeClr val="dk2"/>
                </a:solidFill>
                <a:latin typeface="Calibri" panose="020F0502020204030204" pitchFamily="34" charset="0"/>
              </a:rPr>
              <a:t>ES Analysts/Dev Testing and Fixes in TST</a:t>
            </a:r>
          </a:p>
        </p:txBody>
      </p:sp>
      <p:sp>
        <p:nvSpPr>
          <p:cNvPr id="23" name="OTLSHAPE_T_659df46e636c4db0b9c2907e40649f3d_JoinedDate">
            <a:extLst>
              <a:ext uri="{FF2B5EF4-FFF2-40B4-BE49-F238E27FC236}">
                <a16:creationId xmlns:a16="http://schemas.microsoft.com/office/drawing/2014/main" id="{FA3FED02-1659-4B69-AC33-C25AD7498003}"/>
              </a:ext>
            </a:extLst>
          </p:cNvPr>
          <p:cNvSpPr txBox="1"/>
          <p:nvPr>
            <p:custDataLst>
              <p:tags r:id="rId18"/>
            </p:custDataLst>
          </p:nvPr>
        </p:nvSpPr>
        <p:spPr>
          <a:xfrm>
            <a:off x="6983246" y="3786781"/>
            <a:ext cx="1003300" cy="155025"/>
          </a:xfrm>
          <a:prstGeom prst="rect">
            <a:avLst/>
          </a:prstGeom>
          <a:noFill/>
        </p:spPr>
        <p:txBody>
          <a:bodyPr vert="horz" wrap="square" lIns="0" tIns="0" rIns="0" bIns="0" rtlCol="0" anchor="ctr" anchorCtr="0">
            <a:spAutoFit/>
          </a:bodyPr>
          <a:lstStyle/>
          <a:p>
            <a:r>
              <a:rPr lang="en-US" sz="1000" spc="-4">
                <a:solidFill>
                  <a:schemeClr val="dk2"/>
                </a:solidFill>
                <a:latin typeface="Calibri" panose="020F0502020204030204" pitchFamily="34" charset="0"/>
              </a:rPr>
              <a:t>07.27.20 - 08.21.20</a:t>
            </a:r>
          </a:p>
        </p:txBody>
      </p:sp>
      <p:sp>
        <p:nvSpPr>
          <p:cNvPr id="24" name="OTLSHAPE_T_c1ffd0f6a0c74f31b24e9b79dd175d08_Duration">
            <a:extLst>
              <a:ext uri="{FF2B5EF4-FFF2-40B4-BE49-F238E27FC236}">
                <a16:creationId xmlns:a16="http://schemas.microsoft.com/office/drawing/2014/main" id="{642729D4-8628-4349-8FFD-B68A58109BB9}"/>
              </a:ext>
            </a:extLst>
          </p:cNvPr>
          <p:cNvSpPr txBox="1"/>
          <p:nvPr>
            <p:custDataLst>
              <p:tags r:id="rId19"/>
            </p:custDataLst>
          </p:nvPr>
        </p:nvSpPr>
        <p:spPr>
          <a:xfrm>
            <a:off x="8637553" y="4116981"/>
            <a:ext cx="393700" cy="155025"/>
          </a:xfrm>
          <a:prstGeom prst="rect">
            <a:avLst/>
          </a:prstGeom>
          <a:noFill/>
        </p:spPr>
        <p:txBody>
          <a:bodyPr vert="horz" wrap="square" lIns="0" tIns="0" rIns="0" bIns="0" rtlCol="0" anchor="ctr" anchorCtr="0">
            <a:spAutoFit/>
          </a:bodyPr>
          <a:lstStyle/>
          <a:p>
            <a:pPr algn="ctr"/>
            <a:r>
              <a:rPr lang="en-US" sz="1000" spc="-4">
                <a:solidFill>
                  <a:schemeClr val="dk1"/>
                </a:solidFill>
                <a:latin typeface="Calibri" panose="020F0502020204030204" pitchFamily="34" charset="0"/>
              </a:rPr>
              <a:t>3.4 wks</a:t>
            </a:r>
          </a:p>
        </p:txBody>
      </p:sp>
      <p:sp>
        <p:nvSpPr>
          <p:cNvPr id="25" name="OTLSHAPE_T_c1ffd0f6a0c74f31b24e9b79dd175d08_JoinedDate">
            <a:extLst>
              <a:ext uri="{FF2B5EF4-FFF2-40B4-BE49-F238E27FC236}">
                <a16:creationId xmlns:a16="http://schemas.microsoft.com/office/drawing/2014/main" id="{6F83D668-BB1D-4610-8FA8-AAB9CC23E0B3}"/>
              </a:ext>
            </a:extLst>
          </p:cNvPr>
          <p:cNvSpPr txBox="1"/>
          <p:nvPr>
            <p:custDataLst>
              <p:tags r:id="rId20"/>
            </p:custDataLst>
          </p:nvPr>
        </p:nvSpPr>
        <p:spPr>
          <a:xfrm>
            <a:off x="10204672" y="4116981"/>
            <a:ext cx="1003300" cy="155025"/>
          </a:xfrm>
          <a:prstGeom prst="rect">
            <a:avLst/>
          </a:prstGeom>
          <a:noFill/>
        </p:spPr>
        <p:txBody>
          <a:bodyPr vert="horz" wrap="square" lIns="0" tIns="0" rIns="0" bIns="0" rtlCol="0" anchor="ctr" anchorCtr="0">
            <a:spAutoFit/>
          </a:bodyPr>
          <a:lstStyle/>
          <a:p>
            <a:r>
              <a:rPr lang="en-US" sz="1000" spc="-4">
                <a:solidFill>
                  <a:schemeClr val="dk2"/>
                </a:solidFill>
                <a:latin typeface="Calibri" panose="020F0502020204030204" pitchFamily="34" charset="0"/>
              </a:rPr>
              <a:t>08.27.20 - 09.18.20</a:t>
            </a:r>
          </a:p>
        </p:txBody>
      </p:sp>
      <p:sp>
        <p:nvSpPr>
          <p:cNvPr id="26" name="OTLSHAPE_T_c1ffd0f6a0c74f31b24e9b79dd175d08_Title">
            <a:extLst>
              <a:ext uri="{FF2B5EF4-FFF2-40B4-BE49-F238E27FC236}">
                <a16:creationId xmlns:a16="http://schemas.microsoft.com/office/drawing/2014/main" id="{955F06FD-9110-4B06-8B83-CEA74A56DB5F}"/>
              </a:ext>
            </a:extLst>
          </p:cNvPr>
          <p:cNvSpPr txBox="1"/>
          <p:nvPr>
            <p:custDataLst>
              <p:tags r:id="rId21"/>
            </p:custDataLst>
          </p:nvPr>
        </p:nvSpPr>
        <p:spPr>
          <a:xfrm>
            <a:off x="5028274" y="4109234"/>
            <a:ext cx="2438400" cy="170519"/>
          </a:xfrm>
          <a:prstGeom prst="rect">
            <a:avLst/>
          </a:prstGeom>
          <a:noFill/>
        </p:spPr>
        <p:txBody>
          <a:bodyPr vert="horz" wrap="square" lIns="0" tIns="0" rIns="0" bIns="0" rtlCol="0" anchor="ctr" anchorCtr="0">
            <a:spAutoFit/>
          </a:bodyPr>
          <a:lstStyle/>
          <a:p>
            <a:pPr algn="r"/>
            <a:r>
              <a:rPr lang="en-US" sz="1100" b="1" spc="-10">
                <a:solidFill>
                  <a:schemeClr val="dk2"/>
                </a:solidFill>
                <a:latin typeface="Calibri" panose="020F0502020204030204" pitchFamily="34" charset="0"/>
              </a:rPr>
              <a:t>ES Analyst/Dev Testing and Review in QAT</a:t>
            </a:r>
          </a:p>
        </p:txBody>
      </p:sp>
      <p:sp>
        <p:nvSpPr>
          <p:cNvPr id="27" name="OTLSHAPE_T_aaa5d2824d3548fb8dc1032d51a7b3d2_Duration">
            <a:extLst>
              <a:ext uri="{FF2B5EF4-FFF2-40B4-BE49-F238E27FC236}">
                <a16:creationId xmlns:a16="http://schemas.microsoft.com/office/drawing/2014/main" id="{7A9FE013-8CA4-4982-A3FA-B322CF113675}"/>
              </a:ext>
            </a:extLst>
          </p:cNvPr>
          <p:cNvSpPr txBox="1"/>
          <p:nvPr>
            <p:custDataLst>
              <p:tags r:id="rId22"/>
            </p:custDataLst>
          </p:nvPr>
        </p:nvSpPr>
        <p:spPr>
          <a:xfrm>
            <a:off x="10384055" y="4423094"/>
            <a:ext cx="393700" cy="155025"/>
          </a:xfrm>
          <a:prstGeom prst="rect">
            <a:avLst/>
          </a:prstGeom>
          <a:noFill/>
        </p:spPr>
        <p:txBody>
          <a:bodyPr vert="horz" wrap="square" lIns="0" tIns="0" rIns="0" bIns="0" rtlCol="0" anchor="ctr" anchorCtr="0">
            <a:spAutoFit/>
          </a:bodyPr>
          <a:lstStyle/>
          <a:p>
            <a:r>
              <a:rPr lang="en-US" sz="1000" spc="-4">
                <a:solidFill>
                  <a:schemeClr val="dk1"/>
                </a:solidFill>
                <a:latin typeface="Calibri" panose="020F0502020204030204" pitchFamily="34" charset="0"/>
              </a:rPr>
              <a:t>0.2 wks</a:t>
            </a:r>
          </a:p>
        </p:txBody>
      </p:sp>
      <p:sp>
        <p:nvSpPr>
          <p:cNvPr id="28" name="OTLSHAPE_T_aaa5d2824d3548fb8dc1032d51a7b3d2_JoinedDate">
            <a:extLst>
              <a:ext uri="{FF2B5EF4-FFF2-40B4-BE49-F238E27FC236}">
                <a16:creationId xmlns:a16="http://schemas.microsoft.com/office/drawing/2014/main" id="{0A46CDDC-56D2-49C2-B25A-7E6E8775577F}"/>
              </a:ext>
            </a:extLst>
          </p:cNvPr>
          <p:cNvSpPr txBox="1"/>
          <p:nvPr>
            <p:custDataLst>
              <p:tags r:id="rId23"/>
            </p:custDataLst>
          </p:nvPr>
        </p:nvSpPr>
        <p:spPr>
          <a:xfrm>
            <a:off x="10549826" y="4602206"/>
            <a:ext cx="4572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09.21.20</a:t>
            </a:r>
          </a:p>
        </p:txBody>
      </p:sp>
      <p:sp>
        <p:nvSpPr>
          <p:cNvPr id="29" name="OTLSHAPE_T_aaa5d2824d3548fb8dc1032d51a7b3d2_Title">
            <a:extLst>
              <a:ext uri="{FF2B5EF4-FFF2-40B4-BE49-F238E27FC236}">
                <a16:creationId xmlns:a16="http://schemas.microsoft.com/office/drawing/2014/main" id="{2549EE83-F442-43C3-BEDB-78F8170978CC}"/>
              </a:ext>
            </a:extLst>
          </p:cNvPr>
          <p:cNvSpPr txBox="1"/>
          <p:nvPr>
            <p:custDataLst>
              <p:tags r:id="rId24"/>
            </p:custDataLst>
          </p:nvPr>
        </p:nvSpPr>
        <p:spPr>
          <a:xfrm>
            <a:off x="8555255" y="4594459"/>
            <a:ext cx="1778000" cy="170519"/>
          </a:xfrm>
          <a:prstGeom prst="rect">
            <a:avLst/>
          </a:prstGeom>
          <a:noFill/>
        </p:spPr>
        <p:txBody>
          <a:bodyPr vert="horz" wrap="square" lIns="0" tIns="0" rIns="0" bIns="0" rtlCol="0" anchor="ctr" anchorCtr="0">
            <a:spAutoFit/>
          </a:bodyPr>
          <a:lstStyle/>
          <a:p>
            <a:pPr algn="r"/>
            <a:r>
              <a:rPr lang="en-US" sz="1100" b="1" spc="-4">
                <a:solidFill>
                  <a:schemeClr val="dk2"/>
                </a:solidFill>
                <a:latin typeface="Calibri" panose="020F0502020204030204" pitchFamily="34" charset="0"/>
              </a:rPr>
              <a:t>Deployment Checklist Meeting</a:t>
            </a:r>
          </a:p>
        </p:txBody>
      </p:sp>
      <p:sp>
        <p:nvSpPr>
          <p:cNvPr id="30" name="OTLSHAPE_T_58a4b4e5a02942d382843ab497cc2b69_Duration">
            <a:extLst>
              <a:ext uri="{FF2B5EF4-FFF2-40B4-BE49-F238E27FC236}">
                <a16:creationId xmlns:a16="http://schemas.microsoft.com/office/drawing/2014/main" id="{44848C26-0AE9-4B92-A694-AFD2C0D5CA6B}"/>
              </a:ext>
            </a:extLst>
          </p:cNvPr>
          <p:cNvSpPr txBox="1"/>
          <p:nvPr>
            <p:custDataLst>
              <p:tags r:id="rId25"/>
            </p:custDataLst>
          </p:nvPr>
        </p:nvSpPr>
        <p:spPr>
          <a:xfrm>
            <a:off x="8637553" y="4932406"/>
            <a:ext cx="393700" cy="155025"/>
          </a:xfrm>
          <a:prstGeom prst="rect">
            <a:avLst/>
          </a:prstGeom>
          <a:noFill/>
        </p:spPr>
        <p:txBody>
          <a:bodyPr vert="horz" wrap="square" lIns="0" tIns="0" rIns="0" bIns="0" rtlCol="0" anchor="ctr" anchorCtr="0">
            <a:spAutoFit/>
          </a:bodyPr>
          <a:lstStyle/>
          <a:p>
            <a:pPr algn="ctr"/>
            <a:r>
              <a:rPr lang="en-US" sz="1000" spc="-4">
                <a:solidFill>
                  <a:schemeClr val="dk1"/>
                </a:solidFill>
                <a:latin typeface="Calibri" panose="020F0502020204030204" pitchFamily="34" charset="0"/>
              </a:rPr>
              <a:t>3.4 wks</a:t>
            </a:r>
          </a:p>
        </p:txBody>
      </p:sp>
      <p:sp>
        <p:nvSpPr>
          <p:cNvPr id="31" name="OTLSHAPE_T_58a4b4e5a02942d382843ab497cc2b69_JoinedDate">
            <a:extLst>
              <a:ext uri="{FF2B5EF4-FFF2-40B4-BE49-F238E27FC236}">
                <a16:creationId xmlns:a16="http://schemas.microsoft.com/office/drawing/2014/main" id="{4D01C39D-0E39-4B80-85E0-AA8BF17A073F}"/>
              </a:ext>
            </a:extLst>
          </p:cNvPr>
          <p:cNvSpPr txBox="1"/>
          <p:nvPr>
            <p:custDataLst>
              <p:tags r:id="rId26"/>
            </p:custDataLst>
          </p:nvPr>
        </p:nvSpPr>
        <p:spPr>
          <a:xfrm>
            <a:off x="10204672" y="4932406"/>
            <a:ext cx="1003300" cy="155025"/>
          </a:xfrm>
          <a:prstGeom prst="rect">
            <a:avLst/>
          </a:prstGeom>
          <a:noFill/>
        </p:spPr>
        <p:txBody>
          <a:bodyPr vert="horz" wrap="square" lIns="0" tIns="0" rIns="0" bIns="0" rtlCol="0" anchor="ctr" anchorCtr="0">
            <a:spAutoFit/>
          </a:bodyPr>
          <a:lstStyle/>
          <a:p>
            <a:r>
              <a:rPr lang="en-US" sz="1000" spc="-4">
                <a:solidFill>
                  <a:schemeClr val="dk2"/>
                </a:solidFill>
                <a:latin typeface="Calibri" panose="020F0502020204030204" pitchFamily="34" charset="0"/>
              </a:rPr>
              <a:t>08.27.20 - 09.18.20</a:t>
            </a:r>
          </a:p>
        </p:txBody>
      </p:sp>
      <p:sp>
        <p:nvSpPr>
          <p:cNvPr id="32" name="OTLSHAPE_T_58a4b4e5a02942d382843ab497cc2b69_Title">
            <a:extLst>
              <a:ext uri="{FF2B5EF4-FFF2-40B4-BE49-F238E27FC236}">
                <a16:creationId xmlns:a16="http://schemas.microsoft.com/office/drawing/2014/main" id="{4CE04DAD-3F6B-4080-A2D0-9694C86F97F3}"/>
              </a:ext>
            </a:extLst>
          </p:cNvPr>
          <p:cNvSpPr txBox="1"/>
          <p:nvPr>
            <p:custDataLst>
              <p:tags r:id="rId27"/>
            </p:custDataLst>
          </p:nvPr>
        </p:nvSpPr>
        <p:spPr>
          <a:xfrm>
            <a:off x="5399961" y="4924659"/>
            <a:ext cx="2057400" cy="170519"/>
          </a:xfrm>
          <a:prstGeom prst="rect">
            <a:avLst/>
          </a:prstGeom>
          <a:noFill/>
        </p:spPr>
        <p:txBody>
          <a:bodyPr vert="horz" wrap="square" lIns="0" tIns="0" rIns="0" bIns="0" rtlCol="0" anchor="ctr" anchorCtr="0">
            <a:spAutoFit/>
          </a:bodyPr>
          <a:lstStyle/>
          <a:p>
            <a:pPr algn="r"/>
            <a:r>
              <a:rPr lang="en-US" sz="1100" b="1" spc="-8">
                <a:solidFill>
                  <a:schemeClr val="dk2"/>
                </a:solidFill>
                <a:latin typeface="Calibri" panose="020F0502020204030204" pitchFamily="34" charset="0"/>
              </a:rPr>
              <a:t>Load Testing (Advance Registration)</a:t>
            </a:r>
          </a:p>
        </p:txBody>
      </p:sp>
      <p:sp>
        <p:nvSpPr>
          <p:cNvPr id="33" name="OTLSHAPE_M_54c5fe0445cc4c9ba24aaa63bde85747_Shape">
            <a:extLst>
              <a:ext uri="{FF2B5EF4-FFF2-40B4-BE49-F238E27FC236}">
                <a16:creationId xmlns:a16="http://schemas.microsoft.com/office/drawing/2014/main" id="{08AAC91C-E25A-415B-96D8-CFC9F7FD5B12}"/>
              </a:ext>
            </a:extLst>
          </p:cNvPr>
          <p:cNvSpPr/>
          <p:nvPr>
            <p:custDataLst>
              <p:tags r:id="rId28"/>
            </p:custDataLst>
          </p:nvPr>
        </p:nvSpPr>
        <p:spPr>
          <a:xfrm>
            <a:off x="3634818" y="2829159"/>
            <a:ext cx="152400" cy="177800"/>
          </a:xfrm>
          <a:prstGeom prst="diamond">
            <a:avLst/>
          </a:prstGeom>
          <a:solidFill>
            <a:srgbClr val="ED7D3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TLSHAPE_M_1d78d5499f514ca5999389eaf1a50bf3_Shape">
            <a:extLst>
              <a:ext uri="{FF2B5EF4-FFF2-40B4-BE49-F238E27FC236}">
                <a16:creationId xmlns:a16="http://schemas.microsoft.com/office/drawing/2014/main" id="{D4C414CC-15CA-43EC-AAC3-FD6AEC16AE35}"/>
              </a:ext>
            </a:extLst>
          </p:cNvPr>
          <p:cNvSpPr/>
          <p:nvPr>
            <p:custDataLst>
              <p:tags r:id="rId29"/>
            </p:custDataLst>
          </p:nvPr>
        </p:nvSpPr>
        <p:spPr>
          <a:xfrm>
            <a:off x="6856246" y="2397359"/>
            <a:ext cx="152400" cy="177800"/>
          </a:xfrm>
          <a:prstGeom prst="diamond">
            <a:avLst/>
          </a:prstGeom>
          <a:solidFill>
            <a:srgbClr val="ED7D3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TLSHAPE_M_c26e47c81985406d9ab26de1175748bd_Shape">
            <a:extLst>
              <a:ext uri="{FF2B5EF4-FFF2-40B4-BE49-F238E27FC236}">
                <a16:creationId xmlns:a16="http://schemas.microsoft.com/office/drawing/2014/main" id="{8CD042FF-3413-4C8C-9BAF-03BF27139C01}"/>
              </a:ext>
            </a:extLst>
          </p:cNvPr>
          <p:cNvSpPr/>
          <p:nvPr>
            <p:custDataLst>
              <p:tags r:id="rId30"/>
            </p:custDataLst>
          </p:nvPr>
        </p:nvSpPr>
        <p:spPr>
          <a:xfrm>
            <a:off x="10883030" y="2829159"/>
            <a:ext cx="152400" cy="177800"/>
          </a:xfrm>
          <a:prstGeom prst="diamond">
            <a:avLst/>
          </a:prstGeom>
          <a:solidFill>
            <a:srgbClr val="ED7D3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TLSHAPE_M_32d969ac94c24e0bb02d4d51db25765a_Shape">
            <a:extLst>
              <a:ext uri="{FF2B5EF4-FFF2-40B4-BE49-F238E27FC236}">
                <a16:creationId xmlns:a16="http://schemas.microsoft.com/office/drawing/2014/main" id="{9A36438B-D8D4-4B8A-B372-4F1AAFFD17B6}"/>
              </a:ext>
            </a:extLst>
          </p:cNvPr>
          <p:cNvSpPr/>
          <p:nvPr>
            <p:custDataLst>
              <p:tags r:id="rId31"/>
            </p:custDataLst>
          </p:nvPr>
        </p:nvSpPr>
        <p:spPr>
          <a:xfrm>
            <a:off x="11106031" y="1901064"/>
            <a:ext cx="101600" cy="101600"/>
          </a:xfrm>
          <a:prstGeom prst="wav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TLSHAPE_M_459bd75eee0b43c79760e93bf0688850_Shape">
            <a:extLst>
              <a:ext uri="{FF2B5EF4-FFF2-40B4-BE49-F238E27FC236}">
                <a16:creationId xmlns:a16="http://schemas.microsoft.com/office/drawing/2014/main" id="{1E514211-99D7-4FD5-9E05-664245E6A59D}"/>
              </a:ext>
            </a:extLst>
          </p:cNvPr>
          <p:cNvSpPr/>
          <p:nvPr>
            <p:custDataLst>
              <p:tags r:id="rId32"/>
            </p:custDataLst>
          </p:nvPr>
        </p:nvSpPr>
        <p:spPr>
          <a:xfrm>
            <a:off x="7431501" y="2829159"/>
            <a:ext cx="152400" cy="177800"/>
          </a:xfrm>
          <a:prstGeom prst="diamond">
            <a:avLst/>
          </a:prstGeom>
          <a:solidFill>
            <a:srgbClr val="ED7D3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TLSHAPE_M_57b82380109b48f1b3d24796fa20771d_Shape">
            <a:extLst>
              <a:ext uri="{FF2B5EF4-FFF2-40B4-BE49-F238E27FC236}">
                <a16:creationId xmlns:a16="http://schemas.microsoft.com/office/drawing/2014/main" id="{704B360B-0EFB-4DF8-9212-F6B2636B9448}"/>
              </a:ext>
            </a:extLst>
          </p:cNvPr>
          <p:cNvSpPr/>
          <p:nvPr>
            <p:custDataLst>
              <p:tags r:id="rId33"/>
            </p:custDataLst>
          </p:nvPr>
        </p:nvSpPr>
        <p:spPr>
          <a:xfrm>
            <a:off x="10767978" y="2397359"/>
            <a:ext cx="152400" cy="177800"/>
          </a:xfrm>
          <a:prstGeom prst="diamond">
            <a:avLst/>
          </a:prstGeom>
          <a:solidFill>
            <a:srgbClr val="ED7D3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TLSHAPE_M_54c5fe0445cc4c9ba24aaa63bde85747_Title">
            <a:extLst>
              <a:ext uri="{FF2B5EF4-FFF2-40B4-BE49-F238E27FC236}">
                <a16:creationId xmlns:a16="http://schemas.microsoft.com/office/drawing/2014/main" id="{9A1A2659-FCC4-4E92-9111-B94A20973D65}"/>
              </a:ext>
            </a:extLst>
          </p:cNvPr>
          <p:cNvSpPr txBox="1"/>
          <p:nvPr>
            <p:custDataLst>
              <p:tags r:id="rId34"/>
            </p:custDataLst>
          </p:nvPr>
        </p:nvSpPr>
        <p:spPr>
          <a:xfrm>
            <a:off x="2617083" y="3187384"/>
            <a:ext cx="2184400" cy="372110"/>
          </a:xfrm>
          <a:prstGeom prst="rect">
            <a:avLst/>
          </a:prstGeom>
          <a:noFill/>
        </p:spPr>
        <p:txBody>
          <a:bodyPr vert="horz" wrap="square" lIns="0" tIns="0" rIns="0" bIns="0" rtlCol="0" anchor="ctr" anchorCtr="0">
            <a:spAutoFit/>
          </a:bodyPr>
          <a:lstStyle/>
          <a:p>
            <a:pPr algn="ctr"/>
            <a:r>
              <a:rPr lang="en-US" sz="1200" b="1">
                <a:solidFill>
                  <a:schemeClr val="dk2"/>
                </a:solidFill>
                <a:latin typeface="Calibri" panose="020F0502020204030204" pitchFamily="34" charset="0"/>
              </a:rPr>
              <a:t>92921 PeopleTools 8.57: Build TST Region and Database work</a:t>
            </a:r>
          </a:p>
        </p:txBody>
      </p:sp>
      <p:sp>
        <p:nvSpPr>
          <p:cNvPr id="40" name="OTLSHAPE_M_54c5fe0445cc4c9ba24aaa63bde85747_Date">
            <a:extLst>
              <a:ext uri="{FF2B5EF4-FFF2-40B4-BE49-F238E27FC236}">
                <a16:creationId xmlns:a16="http://schemas.microsoft.com/office/drawing/2014/main" id="{38EB8820-84E4-4144-93CB-F3B0D33F6BE1}"/>
              </a:ext>
            </a:extLst>
          </p:cNvPr>
          <p:cNvSpPr txBox="1"/>
          <p:nvPr>
            <p:custDataLst>
              <p:tags r:id="rId35"/>
            </p:custDataLst>
          </p:nvPr>
        </p:nvSpPr>
        <p:spPr>
          <a:xfrm>
            <a:off x="3511840" y="3006959"/>
            <a:ext cx="393700" cy="155025"/>
          </a:xfrm>
          <a:prstGeom prst="rect">
            <a:avLst/>
          </a:prstGeom>
          <a:noFill/>
        </p:spPr>
        <p:txBody>
          <a:bodyPr vert="horz" wrap="square" lIns="0" tIns="0" rIns="0" bIns="0" rtlCol="0" anchor="ctr" anchorCtr="0">
            <a:spAutoFit/>
          </a:bodyPr>
          <a:lstStyle/>
          <a:p>
            <a:pPr algn="ctr"/>
            <a:r>
              <a:rPr lang="en-US" sz="1000" spc="-6">
                <a:solidFill>
                  <a:schemeClr val="dk2"/>
                </a:solidFill>
                <a:latin typeface="Calibri" panose="020F0502020204030204" pitchFamily="34" charset="0"/>
              </a:rPr>
              <a:t>Fri 7.24</a:t>
            </a:r>
          </a:p>
        </p:txBody>
      </p:sp>
      <p:sp>
        <p:nvSpPr>
          <p:cNvPr id="41" name="OTLSHAPE_M_1d78d5499f514ca5999389eaf1a50bf3_Title">
            <a:extLst>
              <a:ext uri="{FF2B5EF4-FFF2-40B4-BE49-F238E27FC236}">
                <a16:creationId xmlns:a16="http://schemas.microsoft.com/office/drawing/2014/main" id="{6498804B-6D78-4279-80D8-41E8337A8BA4}"/>
              </a:ext>
            </a:extLst>
          </p:cNvPr>
          <p:cNvSpPr txBox="1"/>
          <p:nvPr>
            <p:custDataLst>
              <p:tags r:id="rId36"/>
            </p:custDataLst>
          </p:nvPr>
        </p:nvSpPr>
        <p:spPr>
          <a:xfrm>
            <a:off x="5879976" y="1844824"/>
            <a:ext cx="2095500" cy="372110"/>
          </a:xfrm>
          <a:prstGeom prst="rect">
            <a:avLst/>
          </a:prstGeom>
          <a:noFill/>
        </p:spPr>
        <p:txBody>
          <a:bodyPr vert="horz" wrap="square" lIns="0" tIns="0" rIns="0" bIns="0" rtlCol="0" anchor="ctr" anchorCtr="0">
            <a:spAutoFit/>
          </a:bodyPr>
          <a:lstStyle/>
          <a:p>
            <a:pPr algn="ctr"/>
            <a:r>
              <a:rPr lang="en-US" sz="1200" b="1">
                <a:solidFill>
                  <a:schemeClr val="dk2"/>
                </a:solidFill>
                <a:latin typeface="Calibri" panose="020F0502020204030204" pitchFamily="34" charset="0"/>
              </a:rPr>
              <a:t>92921 PeopleTools 8.57 Upgrade Execute in TST</a:t>
            </a:r>
          </a:p>
        </p:txBody>
      </p:sp>
      <p:sp>
        <p:nvSpPr>
          <p:cNvPr id="42" name="OTLSHAPE_M_1d78d5499f514ca5999389eaf1a50bf3_Date">
            <a:extLst>
              <a:ext uri="{FF2B5EF4-FFF2-40B4-BE49-F238E27FC236}">
                <a16:creationId xmlns:a16="http://schemas.microsoft.com/office/drawing/2014/main" id="{05A6BA17-2A09-4B5D-AB12-999A736F831A}"/>
              </a:ext>
            </a:extLst>
          </p:cNvPr>
          <p:cNvSpPr txBox="1"/>
          <p:nvPr>
            <p:custDataLst>
              <p:tags r:id="rId37"/>
            </p:custDataLst>
          </p:nvPr>
        </p:nvSpPr>
        <p:spPr>
          <a:xfrm>
            <a:off x="6733267" y="2242334"/>
            <a:ext cx="393700" cy="155025"/>
          </a:xfrm>
          <a:prstGeom prst="rect">
            <a:avLst/>
          </a:prstGeom>
          <a:noFill/>
        </p:spPr>
        <p:txBody>
          <a:bodyPr vert="horz" wrap="square" lIns="0" tIns="0" rIns="0" bIns="0" rtlCol="0" anchor="ctr" anchorCtr="0">
            <a:spAutoFit/>
          </a:bodyPr>
          <a:lstStyle/>
          <a:p>
            <a:pPr algn="ctr"/>
            <a:r>
              <a:rPr lang="en-US" sz="1000" spc="-6">
                <a:solidFill>
                  <a:schemeClr val="dk2"/>
                </a:solidFill>
                <a:latin typeface="Calibri" panose="020F0502020204030204" pitchFamily="34" charset="0"/>
              </a:rPr>
              <a:t>Fri 8.21</a:t>
            </a:r>
          </a:p>
        </p:txBody>
      </p:sp>
      <p:sp>
        <p:nvSpPr>
          <p:cNvPr id="43" name="OTLSHAPE_M_c26e47c81985406d9ab26de1175748bd_Title">
            <a:extLst>
              <a:ext uri="{FF2B5EF4-FFF2-40B4-BE49-F238E27FC236}">
                <a16:creationId xmlns:a16="http://schemas.microsoft.com/office/drawing/2014/main" id="{7D5D8166-68E4-4393-A18B-81936B4EDD91}"/>
              </a:ext>
            </a:extLst>
          </p:cNvPr>
          <p:cNvSpPr txBox="1"/>
          <p:nvPr>
            <p:custDataLst>
              <p:tags r:id="rId38"/>
            </p:custDataLst>
          </p:nvPr>
        </p:nvSpPr>
        <p:spPr>
          <a:xfrm>
            <a:off x="9906760" y="3187384"/>
            <a:ext cx="2095500" cy="372110"/>
          </a:xfrm>
          <a:prstGeom prst="rect">
            <a:avLst/>
          </a:prstGeom>
          <a:noFill/>
        </p:spPr>
        <p:txBody>
          <a:bodyPr vert="horz" wrap="square" lIns="0" tIns="0" rIns="0" bIns="0" rtlCol="0" anchor="ctr" anchorCtr="0">
            <a:spAutoFit/>
          </a:bodyPr>
          <a:lstStyle/>
          <a:p>
            <a:pPr algn="ctr"/>
            <a:r>
              <a:rPr lang="en-US" sz="1200" b="1">
                <a:solidFill>
                  <a:schemeClr val="dk2"/>
                </a:solidFill>
                <a:latin typeface="Calibri" panose="020F0502020204030204" pitchFamily="34" charset="0"/>
              </a:rPr>
              <a:t>92921 PeopleTools 8.57 Upgrade Execute in QAT</a:t>
            </a:r>
          </a:p>
        </p:txBody>
      </p:sp>
      <p:sp>
        <p:nvSpPr>
          <p:cNvPr id="44" name="OTLSHAPE_M_c26e47c81985406d9ab26de1175748bd_Date">
            <a:extLst>
              <a:ext uri="{FF2B5EF4-FFF2-40B4-BE49-F238E27FC236}">
                <a16:creationId xmlns:a16="http://schemas.microsoft.com/office/drawing/2014/main" id="{F75829E8-2BB9-4779-810A-0C86E269882E}"/>
              </a:ext>
            </a:extLst>
          </p:cNvPr>
          <p:cNvSpPr txBox="1"/>
          <p:nvPr>
            <p:custDataLst>
              <p:tags r:id="rId39"/>
            </p:custDataLst>
          </p:nvPr>
        </p:nvSpPr>
        <p:spPr>
          <a:xfrm>
            <a:off x="10760051" y="3006959"/>
            <a:ext cx="393700" cy="155025"/>
          </a:xfrm>
          <a:prstGeom prst="rect">
            <a:avLst/>
          </a:prstGeom>
          <a:noFill/>
        </p:spPr>
        <p:txBody>
          <a:bodyPr vert="horz" wrap="square" lIns="0" tIns="0" rIns="0" bIns="0" rtlCol="0" anchor="ctr" anchorCtr="0">
            <a:spAutoFit/>
          </a:bodyPr>
          <a:lstStyle/>
          <a:p>
            <a:pPr algn="ctr"/>
            <a:r>
              <a:rPr lang="en-US" sz="1000" spc="-6">
                <a:solidFill>
                  <a:schemeClr val="dk2"/>
                </a:solidFill>
                <a:latin typeface="Calibri" panose="020F0502020204030204" pitchFamily="34" charset="0"/>
              </a:rPr>
              <a:t>Fri 9.25</a:t>
            </a:r>
          </a:p>
        </p:txBody>
      </p:sp>
      <p:sp>
        <p:nvSpPr>
          <p:cNvPr id="45" name="OTLSHAPE_M_32d969ac94c24e0bb02d4d51db25765a_Title">
            <a:extLst>
              <a:ext uri="{FF2B5EF4-FFF2-40B4-BE49-F238E27FC236}">
                <a16:creationId xmlns:a16="http://schemas.microsoft.com/office/drawing/2014/main" id="{43A568B4-BCCF-4C6F-8B2F-0CC1865D9D41}"/>
              </a:ext>
            </a:extLst>
          </p:cNvPr>
          <p:cNvSpPr txBox="1"/>
          <p:nvPr>
            <p:custDataLst>
              <p:tags r:id="rId40"/>
            </p:custDataLst>
          </p:nvPr>
        </p:nvSpPr>
        <p:spPr>
          <a:xfrm>
            <a:off x="11239381" y="1582569"/>
            <a:ext cx="800100" cy="558165"/>
          </a:xfrm>
          <a:prstGeom prst="rect">
            <a:avLst/>
          </a:prstGeom>
          <a:noFill/>
        </p:spPr>
        <p:txBody>
          <a:bodyPr vert="horz" wrap="square" lIns="0" tIns="0" rIns="0" bIns="0" rtlCol="0" anchor="ctr" anchorCtr="0">
            <a:spAutoFit/>
          </a:bodyPr>
          <a:lstStyle/>
          <a:p>
            <a:r>
              <a:rPr lang="en-US" sz="1200" b="1">
                <a:solidFill>
                  <a:schemeClr val="dk2"/>
                </a:solidFill>
                <a:latin typeface="Calibri" panose="020F0502020204030204" pitchFamily="34" charset="0"/>
              </a:rPr>
              <a:t>PeopleTools 8.57 Project Deployment</a:t>
            </a:r>
          </a:p>
        </p:txBody>
      </p:sp>
      <p:sp>
        <p:nvSpPr>
          <p:cNvPr id="46" name="OTLSHAPE_M_32d969ac94c24e0bb02d4d51db25765a_Date">
            <a:extLst>
              <a:ext uri="{FF2B5EF4-FFF2-40B4-BE49-F238E27FC236}">
                <a16:creationId xmlns:a16="http://schemas.microsoft.com/office/drawing/2014/main" id="{118E7E0F-F2CA-4642-AA6F-F54EA86AE2BA}"/>
              </a:ext>
            </a:extLst>
          </p:cNvPr>
          <p:cNvSpPr txBox="1"/>
          <p:nvPr>
            <p:custDataLst>
              <p:tags r:id="rId41"/>
            </p:custDataLst>
          </p:nvPr>
        </p:nvSpPr>
        <p:spPr>
          <a:xfrm>
            <a:off x="11239381" y="2166134"/>
            <a:ext cx="4191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Sat 9.26</a:t>
            </a:r>
          </a:p>
        </p:txBody>
      </p:sp>
      <p:sp>
        <p:nvSpPr>
          <p:cNvPr id="47" name="OTLSHAPE_M_459bd75eee0b43c79760e93bf0688850_Title">
            <a:extLst>
              <a:ext uri="{FF2B5EF4-FFF2-40B4-BE49-F238E27FC236}">
                <a16:creationId xmlns:a16="http://schemas.microsoft.com/office/drawing/2014/main" id="{9321064B-6CA2-4980-98E2-71B492CB1D4A}"/>
              </a:ext>
            </a:extLst>
          </p:cNvPr>
          <p:cNvSpPr txBox="1"/>
          <p:nvPr>
            <p:custDataLst>
              <p:tags r:id="rId42"/>
            </p:custDataLst>
          </p:nvPr>
        </p:nvSpPr>
        <p:spPr>
          <a:xfrm>
            <a:off x="6393889" y="3187384"/>
            <a:ext cx="2222500" cy="372110"/>
          </a:xfrm>
          <a:prstGeom prst="rect">
            <a:avLst/>
          </a:prstGeom>
          <a:noFill/>
        </p:spPr>
        <p:txBody>
          <a:bodyPr vert="horz" wrap="square" lIns="0" tIns="0" rIns="0" bIns="0" rtlCol="0" anchor="ctr" anchorCtr="0">
            <a:spAutoFit/>
          </a:bodyPr>
          <a:lstStyle/>
          <a:p>
            <a:pPr algn="ctr"/>
            <a:r>
              <a:rPr lang="en-US" sz="1200" b="1">
                <a:solidFill>
                  <a:schemeClr val="dk2"/>
                </a:solidFill>
                <a:latin typeface="Calibri" panose="020F0502020204030204" pitchFamily="34" charset="0"/>
              </a:rPr>
              <a:t>92921 PeopleTools 8.57: Build QAT Region and Database work</a:t>
            </a:r>
          </a:p>
        </p:txBody>
      </p:sp>
      <p:sp>
        <p:nvSpPr>
          <p:cNvPr id="48" name="OTLSHAPE_M_459bd75eee0b43c79760e93bf0688850_Date">
            <a:extLst>
              <a:ext uri="{FF2B5EF4-FFF2-40B4-BE49-F238E27FC236}">
                <a16:creationId xmlns:a16="http://schemas.microsoft.com/office/drawing/2014/main" id="{53C6580F-E183-4ADC-8B58-22722886185F}"/>
              </a:ext>
            </a:extLst>
          </p:cNvPr>
          <p:cNvSpPr txBox="1"/>
          <p:nvPr>
            <p:custDataLst>
              <p:tags r:id="rId43"/>
            </p:custDataLst>
          </p:nvPr>
        </p:nvSpPr>
        <p:spPr>
          <a:xfrm>
            <a:off x="7255266" y="3006959"/>
            <a:ext cx="495300" cy="155025"/>
          </a:xfrm>
          <a:prstGeom prst="rect">
            <a:avLst/>
          </a:prstGeom>
          <a:noFill/>
        </p:spPr>
        <p:txBody>
          <a:bodyPr vert="horz" wrap="square" lIns="0" tIns="0" rIns="0" bIns="0" rtlCol="0" anchor="ctr" anchorCtr="0">
            <a:spAutoFit/>
          </a:bodyPr>
          <a:lstStyle/>
          <a:p>
            <a:pPr algn="ctr"/>
            <a:r>
              <a:rPr lang="en-US" sz="1000" spc="-10">
                <a:solidFill>
                  <a:schemeClr val="dk2"/>
                </a:solidFill>
                <a:latin typeface="Calibri" panose="020F0502020204030204" pitchFamily="34" charset="0"/>
              </a:rPr>
              <a:t>Wed 8.26</a:t>
            </a:r>
          </a:p>
        </p:txBody>
      </p:sp>
      <p:sp>
        <p:nvSpPr>
          <p:cNvPr id="49" name="OTLSHAPE_M_57b82380109b48f1b3d24796fa20771d_Title">
            <a:extLst>
              <a:ext uri="{FF2B5EF4-FFF2-40B4-BE49-F238E27FC236}">
                <a16:creationId xmlns:a16="http://schemas.microsoft.com/office/drawing/2014/main" id="{188785FF-CE6C-483C-80A3-1DB47C854039}"/>
              </a:ext>
            </a:extLst>
          </p:cNvPr>
          <p:cNvSpPr txBox="1"/>
          <p:nvPr>
            <p:custDataLst>
              <p:tags r:id="rId44"/>
            </p:custDataLst>
          </p:nvPr>
        </p:nvSpPr>
        <p:spPr>
          <a:xfrm>
            <a:off x="10303625" y="1089090"/>
            <a:ext cx="1079500" cy="186055"/>
          </a:xfrm>
          <a:prstGeom prst="rect">
            <a:avLst/>
          </a:prstGeom>
          <a:noFill/>
        </p:spPr>
        <p:txBody>
          <a:bodyPr vert="horz" wrap="square" lIns="0" tIns="0" rIns="0" bIns="0" rtlCol="0" anchor="ctr" anchorCtr="0">
            <a:spAutoFit/>
          </a:bodyPr>
          <a:lstStyle/>
          <a:p>
            <a:pPr algn="ctr"/>
            <a:r>
              <a:rPr lang="en-US" sz="1200" b="1" spc="-10">
                <a:solidFill>
                  <a:schemeClr val="dk2"/>
                </a:solidFill>
                <a:latin typeface="Calibri" panose="020F0502020204030204" pitchFamily="34" charset="0"/>
              </a:rPr>
              <a:t>QAT final sign off</a:t>
            </a:r>
          </a:p>
        </p:txBody>
      </p:sp>
      <p:sp>
        <p:nvSpPr>
          <p:cNvPr id="50" name="OTLSHAPE_M_57b82380109b48f1b3d24796fa20771d_Date">
            <a:extLst>
              <a:ext uri="{FF2B5EF4-FFF2-40B4-BE49-F238E27FC236}">
                <a16:creationId xmlns:a16="http://schemas.microsoft.com/office/drawing/2014/main" id="{6EE8E0A2-BD29-449D-9659-B4DF85B56E16}"/>
              </a:ext>
            </a:extLst>
          </p:cNvPr>
          <p:cNvSpPr txBox="1"/>
          <p:nvPr>
            <p:custDataLst>
              <p:tags r:id="rId45"/>
            </p:custDataLst>
          </p:nvPr>
        </p:nvSpPr>
        <p:spPr>
          <a:xfrm>
            <a:off x="10613208" y="1300545"/>
            <a:ext cx="457200" cy="155025"/>
          </a:xfrm>
          <a:prstGeom prst="rect">
            <a:avLst/>
          </a:prstGeom>
          <a:noFill/>
        </p:spPr>
        <p:txBody>
          <a:bodyPr vert="horz" wrap="square" lIns="0" tIns="0" rIns="0" bIns="0" rtlCol="0" anchor="ctr" anchorCtr="0">
            <a:spAutoFit/>
          </a:bodyPr>
          <a:lstStyle/>
          <a:p>
            <a:pPr algn="ctr"/>
            <a:r>
              <a:rPr lang="en-US" sz="1000" spc="-6">
                <a:solidFill>
                  <a:schemeClr val="dk2"/>
                </a:solidFill>
                <a:latin typeface="Calibri" panose="020F0502020204030204" pitchFamily="34" charset="0"/>
              </a:rPr>
              <a:t>Thu 9.24</a:t>
            </a:r>
          </a:p>
        </p:txBody>
      </p:sp>
      <p:cxnSp>
        <p:nvCxnSpPr>
          <p:cNvPr id="51" name="Straight Connector 50">
            <a:extLst>
              <a:ext uri="{FF2B5EF4-FFF2-40B4-BE49-F238E27FC236}">
                <a16:creationId xmlns:a16="http://schemas.microsoft.com/office/drawing/2014/main" id="{A021557C-498C-45A4-B496-901F76906B2E}"/>
              </a:ext>
            </a:extLst>
          </p:cNvPr>
          <p:cNvCxnSpPr>
            <a:cxnSpLocks/>
          </p:cNvCxnSpPr>
          <p:nvPr/>
        </p:nvCxnSpPr>
        <p:spPr>
          <a:xfrm>
            <a:off x="903540" y="764704"/>
            <a:ext cx="4968552"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82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21109"/>
            <a:ext cx="10515600" cy="543595"/>
          </a:xfrm>
        </p:spPr>
        <p:txBody>
          <a:bodyPr>
            <a:normAutofit/>
          </a:bodyPr>
          <a:lstStyle/>
          <a:p>
            <a:r>
              <a:rPr lang="en-US" sz="2800" b="1" dirty="0">
                <a:solidFill>
                  <a:schemeClr val="accent2"/>
                </a:solidFill>
                <a:latin typeface="Gentona SemiBold"/>
              </a:rPr>
              <a:t>Considerations/Potential Risks</a:t>
            </a:r>
          </a:p>
        </p:txBody>
      </p:sp>
      <p:graphicFrame>
        <p:nvGraphicFramePr>
          <p:cNvPr id="4" name="Content Placeholder 3">
            <a:extLst>
              <a:ext uri="{FF2B5EF4-FFF2-40B4-BE49-F238E27FC236}">
                <a16:creationId xmlns:a16="http://schemas.microsoft.com/office/drawing/2014/main" id="{ACA0201E-A972-4D2D-A17A-1D39B1C719AF}"/>
              </a:ext>
            </a:extLst>
          </p:cNvPr>
          <p:cNvGraphicFramePr>
            <a:graphicFrameLocks/>
          </p:cNvGraphicFramePr>
          <p:nvPr>
            <p:extLst>
              <p:ext uri="{D42A27DB-BD31-4B8C-83A1-F6EECF244321}">
                <p14:modId xmlns:p14="http://schemas.microsoft.com/office/powerpoint/2010/main" val="3516781890"/>
              </p:ext>
            </p:extLst>
          </p:nvPr>
        </p:nvGraphicFramePr>
        <p:xfrm>
          <a:off x="1051632" y="764704"/>
          <a:ext cx="10228944" cy="5577840"/>
        </p:xfrm>
        <a:graphic>
          <a:graphicData uri="http://schemas.openxmlformats.org/drawingml/2006/table">
            <a:tbl>
              <a:tblPr firstRow="1" firstCol="1" bandRow="1">
                <a:tableStyleId>{5C22544A-7EE6-4342-B048-85BDC9FD1C3A}</a:tableStyleId>
              </a:tblPr>
              <a:tblGrid>
                <a:gridCol w="677801">
                  <a:extLst>
                    <a:ext uri="{9D8B030D-6E8A-4147-A177-3AD203B41FA5}">
                      <a16:colId xmlns:a16="http://schemas.microsoft.com/office/drawing/2014/main" val="176120625"/>
                    </a:ext>
                  </a:extLst>
                </a:gridCol>
                <a:gridCol w="2974783">
                  <a:extLst>
                    <a:ext uri="{9D8B030D-6E8A-4147-A177-3AD203B41FA5}">
                      <a16:colId xmlns:a16="http://schemas.microsoft.com/office/drawing/2014/main" val="2170426908"/>
                    </a:ext>
                  </a:extLst>
                </a:gridCol>
                <a:gridCol w="2468880">
                  <a:extLst>
                    <a:ext uri="{9D8B030D-6E8A-4147-A177-3AD203B41FA5}">
                      <a16:colId xmlns:a16="http://schemas.microsoft.com/office/drawing/2014/main" val="541820359"/>
                    </a:ext>
                  </a:extLst>
                </a:gridCol>
                <a:gridCol w="4107480">
                  <a:extLst>
                    <a:ext uri="{9D8B030D-6E8A-4147-A177-3AD203B41FA5}">
                      <a16:colId xmlns:a16="http://schemas.microsoft.com/office/drawing/2014/main" val="797489039"/>
                    </a:ext>
                  </a:extLst>
                </a:gridCol>
              </a:tblGrid>
              <a:tr h="224597">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Type</a:t>
                      </a:r>
                    </a:p>
                  </a:txBody>
                  <a:tcPr marL="34233" marR="34233" marT="0" marB="0"/>
                </a:tc>
                <a:tc>
                  <a:txBody>
                    <a:bodyPr/>
                    <a:lstStyle/>
                    <a:p>
                      <a:pPr marL="0" marR="0">
                        <a:spcBef>
                          <a:spcPts val="0"/>
                        </a:spcBef>
                        <a:spcAft>
                          <a:spcPts val="0"/>
                        </a:spcAft>
                      </a:pPr>
                      <a:r>
                        <a:rPr lang="en-US" sz="1600" dirty="0">
                          <a:effectLst/>
                        </a:rPr>
                        <a:t>Description</a:t>
                      </a:r>
                      <a:endParaRPr lang="en-US" sz="1600" dirty="0">
                        <a:effectLst/>
                        <a:latin typeface="Times New Roman" panose="02020603050405020304" pitchFamily="18" charset="0"/>
                        <a:ea typeface="Times New Roman" panose="02020603050405020304" pitchFamily="18" charset="0"/>
                      </a:endParaRPr>
                    </a:p>
                  </a:txBody>
                  <a:tcPr marL="34233" marR="34233" marT="0" marB="0"/>
                </a:tc>
                <a:tc>
                  <a:txBody>
                    <a:bodyPr/>
                    <a:lstStyle/>
                    <a:p>
                      <a:pPr marL="0" marR="0">
                        <a:spcBef>
                          <a:spcPts val="0"/>
                        </a:spcBef>
                        <a:spcAft>
                          <a:spcPts val="0"/>
                        </a:spcAft>
                      </a:pPr>
                      <a:r>
                        <a:rPr lang="en-US" sz="1600" dirty="0">
                          <a:effectLst/>
                        </a:rPr>
                        <a:t>Impact </a:t>
                      </a:r>
                      <a:endParaRPr lang="en-US" sz="1600" dirty="0">
                        <a:effectLst/>
                        <a:latin typeface="Times New Roman" panose="02020603050405020304" pitchFamily="18" charset="0"/>
                        <a:ea typeface="Times New Roman" panose="02020603050405020304" pitchFamily="18" charset="0"/>
                      </a:endParaRPr>
                    </a:p>
                  </a:txBody>
                  <a:tcPr marL="34233" marR="34233" marT="0" marB="0"/>
                </a:tc>
                <a:tc>
                  <a:txBody>
                    <a:bodyPr/>
                    <a:lstStyle/>
                    <a:p>
                      <a:pPr marL="0" marR="0">
                        <a:spcBef>
                          <a:spcPts val="0"/>
                        </a:spcBef>
                        <a:spcAft>
                          <a:spcPts val="0"/>
                        </a:spcAft>
                      </a:pPr>
                      <a:r>
                        <a:rPr lang="en-US" sz="1600" dirty="0">
                          <a:effectLst/>
                        </a:rPr>
                        <a:t>Mitigation</a:t>
                      </a:r>
                      <a:endParaRPr lang="en-US" sz="1600" dirty="0">
                        <a:effectLst/>
                        <a:latin typeface="Times New Roman" panose="02020603050405020304" pitchFamily="18" charset="0"/>
                        <a:ea typeface="Times New Roman" panose="02020603050405020304" pitchFamily="18" charset="0"/>
                      </a:endParaRPr>
                    </a:p>
                  </a:txBody>
                  <a:tcPr marL="34233" marR="34233" marT="0" marB="0"/>
                </a:tc>
                <a:extLst>
                  <a:ext uri="{0D108BD9-81ED-4DB2-BD59-A6C34878D82A}">
                    <a16:rowId xmlns:a16="http://schemas.microsoft.com/office/drawing/2014/main" val="3705249376"/>
                  </a:ext>
                </a:extLst>
              </a:tr>
              <a:tr h="1272164">
                <a:tc>
                  <a:txBody>
                    <a:bodyPr/>
                    <a:lstStyle/>
                    <a:p>
                      <a:pPr marL="0" marR="0" algn="l" defTabSz="914400" rtl="0" eaLnBrk="1" latinLnBrk="0" hangingPunct="1">
                        <a:spcBef>
                          <a:spcPts val="0"/>
                        </a:spcBef>
                        <a:spcAft>
                          <a:spcPts val="0"/>
                        </a:spcAft>
                      </a:pPr>
                      <a:r>
                        <a:rPr lang="en-US" sz="1400" b="1" i="1" kern="1200" dirty="0">
                          <a:solidFill>
                            <a:schemeClr val="lt1"/>
                          </a:solidFill>
                          <a:effectLst/>
                          <a:latin typeface="+mn-lt"/>
                          <a:ea typeface="+mn-ea"/>
                          <a:cs typeface="+mn-cs"/>
                        </a:rPr>
                        <a:t>Risk OR consideration</a:t>
                      </a:r>
                    </a:p>
                  </a:txBody>
                  <a:tcPr marL="34233" marR="34233" marT="0" marB="0"/>
                </a:tc>
                <a:tc>
                  <a:txBody>
                    <a:bodyPr/>
                    <a:lstStyle/>
                    <a:p>
                      <a:pPr marL="0" marR="0" algn="l" defTabSz="914400" rtl="0" eaLnBrk="1" latinLnBrk="0" hangingPunct="1">
                        <a:spcBef>
                          <a:spcPts val="0"/>
                        </a:spcBef>
                        <a:spcAft>
                          <a:spcPts val="0"/>
                        </a:spcAft>
                      </a:pPr>
                      <a:r>
                        <a:rPr lang="en-US" sz="1400" b="0" i="1" kern="1200" dirty="0">
                          <a:solidFill>
                            <a:schemeClr val="tx1"/>
                          </a:solidFill>
                          <a:effectLst/>
                          <a:latin typeface="+mn-lt"/>
                          <a:ea typeface="+mn-ea"/>
                          <a:cs typeface="+mn-cs"/>
                        </a:rPr>
                        <a:t>The University campus community needs be notified about the project and any business process modifications that might occur from the upgrade.</a:t>
                      </a:r>
                    </a:p>
                  </a:txBody>
                  <a:tcPr marL="34233" marR="34233" marT="0" marB="0"/>
                </a:tc>
                <a:tc>
                  <a:txBody>
                    <a:bodyPr/>
                    <a:lstStyle/>
                    <a:p>
                      <a:pPr marL="285750" marR="0" indent="-285750">
                        <a:spcBef>
                          <a:spcPts val="0"/>
                        </a:spcBef>
                        <a:spcAft>
                          <a:spcPts val="0"/>
                        </a:spcAft>
                        <a:buFont typeface="Arial" panose="020B0604020202020204" pitchFamily="34" charset="0"/>
                        <a:buChar char="•"/>
                      </a:pPr>
                      <a:endParaRPr lang="en-US" sz="1400" i="1" dirty="0">
                        <a:effectLst/>
                        <a:latin typeface="+mn-lt"/>
                        <a:ea typeface="Times New Roman" panose="02020603050405020304" pitchFamily="18" charset="0"/>
                      </a:endParaRPr>
                    </a:p>
                  </a:txBody>
                  <a:tcPr marL="34233" marR="34233" marT="0" marB="0"/>
                </a:tc>
                <a:tc>
                  <a:txBody>
                    <a:bodyPr/>
                    <a:lstStyle/>
                    <a:p>
                      <a:pPr marL="285750" marR="0" indent="-285750">
                        <a:spcBef>
                          <a:spcPts val="0"/>
                        </a:spcBef>
                        <a:spcAft>
                          <a:spcPts val="0"/>
                        </a:spcAft>
                        <a:buFont typeface="Arial" panose="020B0604020202020204" pitchFamily="34" charset="0"/>
                        <a:buChar char="•"/>
                      </a:pPr>
                      <a:r>
                        <a:rPr lang="en-US" sz="1400" i="1" dirty="0">
                          <a:effectLst/>
                          <a:latin typeface="+mn-lt"/>
                          <a:ea typeface="Times New Roman" panose="02020603050405020304" pitchFamily="18" charset="0"/>
                        </a:rPr>
                        <a:t>Establish clear lines of communication between the project team and the customer.</a:t>
                      </a:r>
                    </a:p>
                    <a:p>
                      <a:pPr marL="285750" marR="0" indent="-285750">
                        <a:spcBef>
                          <a:spcPts val="0"/>
                        </a:spcBef>
                        <a:spcAft>
                          <a:spcPts val="0"/>
                        </a:spcAft>
                        <a:buFont typeface="Arial" panose="020B0604020202020204" pitchFamily="34" charset="0"/>
                        <a:buChar char="•"/>
                      </a:pPr>
                      <a:r>
                        <a:rPr lang="en-US" sz="1400" i="1" dirty="0">
                          <a:effectLst/>
                          <a:latin typeface="+mn-lt"/>
                          <a:ea typeface="Times New Roman" panose="02020603050405020304" pitchFamily="18" charset="0"/>
                        </a:rPr>
                        <a:t>Proactively manage communication.</a:t>
                      </a:r>
                    </a:p>
                    <a:p>
                      <a:pPr marL="285750" marR="0" indent="-285750">
                        <a:spcBef>
                          <a:spcPts val="0"/>
                        </a:spcBef>
                        <a:spcAft>
                          <a:spcPts val="0"/>
                        </a:spcAft>
                        <a:buFont typeface="Arial" panose="020B0604020202020204" pitchFamily="34" charset="0"/>
                        <a:buChar char="•"/>
                      </a:pPr>
                      <a:r>
                        <a:rPr lang="en-US" sz="1400" i="1" dirty="0">
                          <a:effectLst/>
                          <a:latin typeface="+mn-lt"/>
                          <a:ea typeface="Times New Roman" panose="02020603050405020304" pitchFamily="18" charset="0"/>
                        </a:rPr>
                        <a:t>Develop issue logs and plans to track and resolve issues.</a:t>
                      </a:r>
                    </a:p>
                    <a:p>
                      <a:pPr marL="285750" marR="0" indent="-285750">
                        <a:spcBef>
                          <a:spcPts val="0"/>
                        </a:spcBef>
                        <a:spcAft>
                          <a:spcPts val="0"/>
                        </a:spcAft>
                        <a:buFont typeface="Arial" panose="020B0604020202020204" pitchFamily="34" charset="0"/>
                        <a:buChar char="•"/>
                      </a:pPr>
                      <a:r>
                        <a:rPr lang="en-US" sz="1400" i="1" dirty="0">
                          <a:effectLst/>
                          <a:latin typeface="+mn-lt"/>
                          <a:ea typeface="Times New Roman" panose="02020603050405020304" pitchFamily="18" charset="0"/>
                        </a:rPr>
                        <a:t>Follow up on action items.</a:t>
                      </a:r>
                    </a:p>
                    <a:p>
                      <a:pPr marL="285750" marR="0" indent="-285750">
                        <a:spcBef>
                          <a:spcPts val="0"/>
                        </a:spcBef>
                        <a:spcAft>
                          <a:spcPts val="0"/>
                        </a:spcAft>
                        <a:buFont typeface="Arial" panose="020B0604020202020204" pitchFamily="34" charset="0"/>
                        <a:buChar char="•"/>
                      </a:pPr>
                      <a:r>
                        <a:rPr lang="en-US" sz="1400" i="1" dirty="0">
                          <a:effectLst/>
                          <a:latin typeface="+mn-lt"/>
                          <a:ea typeface="Times New Roman" panose="02020603050405020304" pitchFamily="18" charset="0"/>
                        </a:rPr>
                        <a:t>Ensure all project status information is accurate and up-to date.</a:t>
                      </a:r>
                    </a:p>
                  </a:txBody>
                  <a:tcPr marL="34233" marR="34233" marT="0" marB="0"/>
                </a:tc>
                <a:extLst>
                  <a:ext uri="{0D108BD9-81ED-4DB2-BD59-A6C34878D82A}">
                    <a16:rowId xmlns:a16="http://schemas.microsoft.com/office/drawing/2014/main" val="2107751790"/>
                  </a:ext>
                </a:extLst>
              </a:tr>
              <a:tr h="848110">
                <a:tc>
                  <a:txBody>
                    <a:bodyPr/>
                    <a:lstStyle/>
                    <a:p>
                      <a:pPr marL="0" marR="0">
                        <a:spcBef>
                          <a:spcPts val="0"/>
                        </a:spcBef>
                        <a:spcAft>
                          <a:spcPts val="0"/>
                        </a:spcAft>
                      </a:pPr>
                      <a:endParaRPr lang="en-US" sz="1400">
                        <a:effectLst/>
                        <a:latin typeface="Times New Roman" panose="02020603050405020304" pitchFamily="18" charset="0"/>
                        <a:ea typeface="Times New Roman" panose="02020603050405020304" pitchFamily="18" charset="0"/>
                      </a:endParaRPr>
                    </a:p>
                  </a:txBody>
                  <a:tcPr marL="34233" marR="34233" marT="0" marB="0"/>
                </a:tc>
                <a:tc>
                  <a:txBody>
                    <a:bodyPr/>
                    <a:lstStyle/>
                    <a:p>
                      <a:pPr marL="0" marR="0">
                        <a:spcBef>
                          <a:spcPts val="0"/>
                        </a:spcBef>
                        <a:spcAft>
                          <a:spcPts val="0"/>
                        </a:spcAft>
                      </a:pPr>
                      <a:r>
                        <a:rPr lang="en-US" sz="1400" b="0" i="1" kern="1200">
                          <a:solidFill>
                            <a:schemeClr val="tx1"/>
                          </a:solidFill>
                          <a:effectLst/>
                          <a:latin typeface="+mn-lt"/>
                          <a:ea typeface="+mn-ea"/>
                          <a:cs typeface="+mn-cs"/>
                        </a:rPr>
                        <a:t>This project has an effect and any issues could affect several functional areas and business processes.</a:t>
                      </a:r>
                    </a:p>
                    <a:p>
                      <a:pPr marL="0" marR="0">
                        <a:spcBef>
                          <a:spcPts val="0"/>
                        </a:spcBef>
                        <a:spcAft>
                          <a:spcPts val="0"/>
                        </a:spcAft>
                      </a:pPr>
                      <a:endParaRPr lang="en-US" sz="1400" b="0" i="1">
                        <a:solidFill>
                          <a:schemeClr val="tx1"/>
                        </a:solidFill>
                        <a:effectLst/>
                        <a:latin typeface="Times New Roman" panose="02020603050405020304" pitchFamily="18" charset="0"/>
                        <a:ea typeface="Times New Roman" panose="02020603050405020304" pitchFamily="18" charset="0"/>
                      </a:endParaRPr>
                    </a:p>
                  </a:txBody>
                  <a:tcPr marL="34233" marR="34233" marT="0" marB="0"/>
                </a:tc>
                <a:tc>
                  <a:txBody>
                    <a:bodyPr/>
                    <a:lstStyle/>
                    <a:p>
                      <a:pPr marL="0" marR="0" algn="l" defTabSz="914400" rtl="0" eaLnBrk="1" latinLnBrk="0" hangingPunct="1">
                        <a:spcBef>
                          <a:spcPts val="0"/>
                        </a:spcBef>
                        <a:spcAft>
                          <a:spcPts val="0"/>
                        </a:spcAft>
                        <a:tabLst>
                          <a:tab pos="2133600" algn="l"/>
                          <a:tab pos="4191000" algn="l"/>
                        </a:tabLst>
                      </a:pPr>
                      <a:endParaRPr lang="en-US" sz="1400" i="1" kern="1200" dirty="0">
                        <a:solidFill>
                          <a:schemeClr val="dk1"/>
                        </a:solidFill>
                        <a:effectLst/>
                        <a:latin typeface="+mn-lt"/>
                        <a:ea typeface="Times New Roman" panose="02020603050405020304" pitchFamily="18" charset="0"/>
                        <a:cs typeface="+mn-cs"/>
                      </a:endParaRPr>
                    </a:p>
                  </a:txBody>
                  <a:tcPr marL="73025" marR="73025" marT="0" marB="0"/>
                </a:tc>
                <a:tc>
                  <a:txBody>
                    <a:bodyPr/>
                    <a:lstStyle/>
                    <a:p>
                      <a:pPr marL="0" marR="0" algn="l" defTabSz="914400" rtl="0" eaLnBrk="1" latinLnBrk="0" hangingPunct="1">
                        <a:spcBef>
                          <a:spcPts val="0"/>
                        </a:spcBef>
                        <a:spcAft>
                          <a:spcPts val="0"/>
                        </a:spcAft>
                        <a:tabLst>
                          <a:tab pos="2133600" algn="l"/>
                          <a:tab pos="4191000" algn="l"/>
                        </a:tabLst>
                      </a:pPr>
                      <a:r>
                        <a:rPr lang="en-US" sz="1400" i="1" kern="1200" dirty="0">
                          <a:solidFill>
                            <a:schemeClr val="dk1"/>
                          </a:solidFill>
                          <a:effectLst/>
                          <a:latin typeface="+mn-lt"/>
                          <a:ea typeface="Times New Roman" panose="02020603050405020304" pitchFamily="18" charset="0"/>
                          <a:cs typeface="+mn-cs"/>
                        </a:rPr>
                        <a:t>Additional cycles of work will be needed</a:t>
                      </a:r>
                      <a:r>
                        <a:rPr lang="en-US" sz="1400" i="1" kern="1200" baseline="0" dirty="0">
                          <a:solidFill>
                            <a:schemeClr val="dk1"/>
                          </a:solidFill>
                          <a:effectLst/>
                          <a:latin typeface="+mn-lt"/>
                          <a:ea typeface="Times New Roman" panose="02020603050405020304" pitchFamily="18" charset="0"/>
                          <a:cs typeface="+mn-cs"/>
                        </a:rPr>
                        <a:t> to complete the work. </a:t>
                      </a:r>
                      <a:r>
                        <a:rPr lang="en-US" sz="1400" i="1" kern="1200" dirty="0">
                          <a:solidFill>
                            <a:schemeClr val="dk1"/>
                          </a:solidFill>
                          <a:effectLst/>
                          <a:latin typeface="+mn-lt"/>
                          <a:ea typeface="Times New Roman" panose="02020603050405020304" pitchFamily="18" charset="0"/>
                          <a:cs typeface="+mn-cs"/>
                        </a:rPr>
                        <a:t>Work on the processes with the iterative process with the functional teams to resolve issues.</a:t>
                      </a:r>
                    </a:p>
                  </a:txBody>
                  <a:tcPr marL="73025" marR="73025" marT="0" marB="0"/>
                </a:tc>
                <a:extLst>
                  <a:ext uri="{0D108BD9-81ED-4DB2-BD59-A6C34878D82A}">
                    <a16:rowId xmlns:a16="http://schemas.microsoft.com/office/drawing/2014/main" val="515688842"/>
                  </a:ext>
                </a:extLst>
              </a:tr>
              <a:tr h="1060137">
                <a:tc>
                  <a:txBody>
                    <a:bodyPr/>
                    <a:lstStyle/>
                    <a:p>
                      <a:pPr marL="0" marR="0" algn="l" defTabSz="914400" rtl="0" eaLnBrk="1" latinLnBrk="0" hangingPunct="1">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pPr>
                      <a:r>
                        <a:rPr lang="en-US" sz="1400" b="0" i="1" kern="1200" dirty="0">
                          <a:solidFill>
                            <a:schemeClr val="tx1"/>
                          </a:solidFill>
                          <a:effectLst/>
                          <a:latin typeface="+mn-lt"/>
                          <a:ea typeface="+mn-ea"/>
                          <a:cs typeface="+mn-cs"/>
                        </a:rPr>
                        <a:t>Core office area resources will be required to be allocated to work on this project and perform functional area testing within the project timelines.</a:t>
                      </a:r>
                    </a:p>
                    <a:p>
                      <a:pPr marL="0" marR="0" algn="l" defTabSz="914400" rtl="0" eaLnBrk="1" latinLnBrk="0" hangingPunct="1">
                        <a:spcBef>
                          <a:spcPts val="0"/>
                        </a:spcBef>
                        <a:spcAft>
                          <a:spcPts val="0"/>
                        </a:spcAft>
                      </a:pPr>
                      <a:endParaRPr lang="en-US" sz="1400" b="0" i="1" kern="1200" dirty="0">
                        <a:solidFill>
                          <a:schemeClr val="tx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pPr>
                      <a:endParaRPr lang="en-US" sz="1400" b="1" i="1" kern="1200" dirty="0">
                        <a:solidFill>
                          <a:schemeClr val="lt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tabLst>
                          <a:tab pos="2133600" algn="l"/>
                          <a:tab pos="4191000" algn="l"/>
                        </a:tabLst>
                      </a:pPr>
                      <a:r>
                        <a:rPr lang="en-US" sz="1400" i="1" kern="1200" dirty="0">
                          <a:solidFill>
                            <a:schemeClr val="dk1"/>
                          </a:solidFill>
                          <a:effectLst/>
                          <a:latin typeface="+mn-lt"/>
                          <a:ea typeface="+mn-ea"/>
                          <a:cs typeface="+mn-cs"/>
                        </a:rPr>
                        <a:t>Unable to deliver on the project timeline. Proactively work with the BRMs and Core Office to ensure backups are</a:t>
                      </a:r>
                      <a:r>
                        <a:rPr lang="en-US" sz="1400" i="1" kern="1200" baseline="0" dirty="0">
                          <a:solidFill>
                            <a:schemeClr val="dk1"/>
                          </a:solidFill>
                          <a:effectLst/>
                          <a:latin typeface="+mn-lt"/>
                          <a:ea typeface="+mn-ea"/>
                          <a:cs typeface="+mn-cs"/>
                        </a:rPr>
                        <a:t> secured and timelines are communicated.</a:t>
                      </a:r>
                      <a:endParaRPr lang="en-US" sz="1400" i="1" kern="1200" dirty="0">
                        <a:solidFill>
                          <a:schemeClr val="dk1"/>
                        </a:solidFill>
                        <a:effectLst/>
                        <a:latin typeface="+mn-lt"/>
                        <a:ea typeface="+mn-ea"/>
                        <a:cs typeface="+mn-cs"/>
                      </a:endParaRPr>
                    </a:p>
                  </a:txBody>
                  <a:tcPr marL="34233" marR="34233" marT="0" marB="0"/>
                </a:tc>
                <a:extLst>
                  <a:ext uri="{0D108BD9-81ED-4DB2-BD59-A6C34878D82A}">
                    <a16:rowId xmlns:a16="http://schemas.microsoft.com/office/drawing/2014/main" val="2187960683"/>
                  </a:ext>
                </a:extLst>
              </a:tr>
              <a:tr h="441050">
                <a:tc>
                  <a:txBody>
                    <a:bodyPr/>
                    <a:lstStyle/>
                    <a:p>
                      <a:pPr marL="0" marR="0">
                        <a:spcBef>
                          <a:spcPts val="0"/>
                        </a:spcBef>
                        <a:spcAft>
                          <a:spcPts val="0"/>
                        </a:spcAft>
                      </a:pPr>
                      <a:endParaRPr lang="en-US" sz="1400" b="1" kern="1200">
                        <a:solidFill>
                          <a:schemeClr val="lt1"/>
                        </a:solidFill>
                        <a:effectLst/>
                        <a:latin typeface="+mn-lt"/>
                        <a:ea typeface="+mn-ea"/>
                        <a:cs typeface="+mn-cs"/>
                      </a:endParaRPr>
                    </a:p>
                  </a:txBody>
                  <a:tcPr marL="34233" marR="34233" marT="0" marB="0"/>
                </a:tc>
                <a:tc>
                  <a:txBody>
                    <a:bodyPr/>
                    <a:lstStyle/>
                    <a:p>
                      <a:pPr marL="0" marR="0">
                        <a:spcBef>
                          <a:spcPts val="0"/>
                        </a:spcBef>
                        <a:spcAft>
                          <a:spcPts val="0"/>
                        </a:spcAft>
                      </a:pPr>
                      <a:r>
                        <a:rPr lang="en-US" sz="1400" b="0" i="1" kern="1200">
                          <a:solidFill>
                            <a:schemeClr val="tx1"/>
                          </a:solidFill>
                          <a:effectLst/>
                          <a:latin typeface="+mn-lt"/>
                          <a:ea typeface="+mn-ea"/>
                          <a:cs typeface="+mn-cs"/>
                        </a:rPr>
                        <a:t>Security might be needed to be part of the upgrade.</a:t>
                      </a:r>
                    </a:p>
                  </a:txBody>
                  <a:tcPr marL="34233" marR="34233" marT="0" marB="0"/>
                </a:tc>
                <a:tc>
                  <a:txBody>
                    <a:bodyPr/>
                    <a:lstStyle/>
                    <a:p>
                      <a:pPr marL="0" marR="0" algn="l" defTabSz="914400" rtl="0" eaLnBrk="1" latinLnBrk="0" hangingPunct="1">
                        <a:spcBef>
                          <a:spcPts val="0"/>
                        </a:spcBef>
                        <a:spcAft>
                          <a:spcPts val="0"/>
                        </a:spcAft>
                      </a:pPr>
                      <a:endParaRPr lang="en-US" sz="1400" i="1" kern="1200" dirty="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algn="l" defTabSz="914400" rtl="0" eaLnBrk="1" latinLnBrk="0" hangingPunct="1">
                        <a:spcBef>
                          <a:spcPts val="0"/>
                        </a:spcBef>
                        <a:spcAft>
                          <a:spcPts val="0"/>
                        </a:spcAft>
                      </a:pPr>
                      <a:r>
                        <a:rPr lang="en-US" sz="1400" i="1" kern="1200" dirty="0">
                          <a:solidFill>
                            <a:schemeClr val="dk1"/>
                          </a:solidFill>
                          <a:effectLst/>
                          <a:latin typeface="+mn-lt"/>
                          <a:ea typeface="Times New Roman" panose="02020603050405020304" pitchFamily="18" charset="0"/>
                          <a:cs typeface="+mn-cs"/>
                        </a:rPr>
                        <a:t>Effective testing and ongoing monitoring and evaluation can provide a level of confidence that security controls adequately mitigate perceived risks.</a:t>
                      </a:r>
                    </a:p>
                  </a:txBody>
                  <a:tcPr marL="34233" marR="34233" marT="0" marB="0"/>
                </a:tc>
                <a:extLst>
                  <a:ext uri="{0D108BD9-81ED-4DB2-BD59-A6C34878D82A}">
                    <a16:rowId xmlns:a16="http://schemas.microsoft.com/office/drawing/2014/main" val="3903228925"/>
                  </a:ext>
                </a:extLst>
              </a:tr>
              <a:tr h="848110">
                <a:tc>
                  <a:txBody>
                    <a:bodyPr/>
                    <a:lstStyle/>
                    <a:p>
                      <a:pPr marL="0" marR="0" algn="l" defTabSz="914400" rtl="0" eaLnBrk="1" latinLnBrk="0" hangingPunct="1">
                        <a:spcBef>
                          <a:spcPts val="0"/>
                        </a:spcBef>
                        <a:spcAft>
                          <a:spcPts val="0"/>
                        </a:spcAft>
                      </a:pPr>
                      <a:endParaRPr lang="en-US" sz="1400" b="1" kern="1200" dirty="0">
                        <a:solidFill>
                          <a:schemeClr val="lt1"/>
                        </a:solidFill>
                        <a:effectLst/>
                        <a:latin typeface="+mn-lt"/>
                        <a:ea typeface="+mn-ea"/>
                        <a:cs typeface="+mn-cs"/>
                      </a:endParaRPr>
                    </a:p>
                  </a:txBody>
                  <a:tcPr marL="34233" marR="34233" marT="0" marB="0"/>
                </a:tc>
                <a:tc>
                  <a:txBody>
                    <a:bodyPr/>
                    <a:lstStyle/>
                    <a:p>
                      <a:pPr marL="0" marR="0" algn="l" defTabSz="914400" rtl="0" eaLnBrk="1" latinLnBrk="0" hangingPunct="1">
                        <a:spcBef>
                          <a:spcPts val="0"/>
                        </a:spcBef>
                        <a:spcAft>
                          <a:spcPts val="0"/>
                        </a:spcAft>
                      </a:pPr>
                      <a:r>
                        <a:rPr lang="en-US" sz="1400" b="0" i="1" kern="1200" dirty="0">
                          <a:solidFill>
                            <a:schemeClr val="tx1"/>
                          </a:solidFill>
                          <a:effectLst/>
                          <a:latin typeface="+mn-lt"/>
                          <a:ea typeface="+mn-ea"/>
                          <a:cs typeface="+mn-cs"/>
                        </a:rPr>
                        <a:t>During the upgrade, the project may need to apply fixes and patches to project environments such as production.</a:t>
                      </a:r>
                    </a:p>
                  </a:txBody>
                  <a:tcPr marL="34233" marR="34233" marT="0" marB="0"/>
                </a:tc>
                <a:tc>
                  <a:txBody>
                    <a:bodyPr/>
                    <a:lstStyle/>
                    <a:p>
                      <a:pPr marL="0" marR="0" algn="l" defTabSz="914400" rtl="0" eaLnBrk="1" latinLnBrk="0" hangingPunct="1">
                        <a:spcBef>
                          <a:spcPts val="0"/>
                        </a:spcBef>
                        <a:spcAft>
                          <a:spcPts val="0"/>
                        </a:spcAft>
                      </a:pPr>
                      <a:endParaRPr lang="en-US" sz="1400" i="1" kern="1200" dirty="0">
                        <a:solidFill>
                          <a:schemeClr val="dk1"/>
                        </a:solidFill>
                        <a:effectLst/>
                        <a:latin typeface="+mn-lt"/>
                        <a:ea typeface="Times New Roman" panose="02020603050405020304" pitchFamily="18" charset="0"/>
                        <a:cs typeface="+mn-cs"/>
                      </a:endParaRPr>
                    </a:p>
                  </a:txBody>
                  <a:tcPr marL="34233" marR="3423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Times New Roman" panose="02020603050405020304" pitchFamily="18" charset="0"/>
                          <a:cs typeface="+mn-cs"/>
                        </a:rPr>
                        <a:t>Through, effective change management processes and control handle patches in a planned, foreseeable means, subject to the similar analysis and process as any other changes.</a:t>
                      </a:r>
                    </a:p>
                    <a:p>
                      <a:pPr marL="0" marR="0" algn="l" defTabSz="914400" rtl="0" eaLnBrk="1" latinLnBrk="0" hangingPunct="1">
                        <a:spcBef>
                          <a:spcPts val="0"/>
                        </a:spcBef>
                        <a:spcAft>
                          <a:spcPts val="0"/>
                        </a:spcAft>
                      </a:pPr>
                      <a:endParaRPr lang="en-US" sz="1400" i="1" kern="1200" dirty="0">
                        <a:solidFill>
                          <a:schemeClr val="dk1"/>
                        </a:solidFill>
                        <a:effectLst/>
                        <a:latin typeface="+mn-lt"/>
                        <a:ea typeface="Times New Roman" panose="02020603050405020304" pitchFamily="18" charset="0"/>
                        <a:cs typeface="+mn-cs"/>
                      </a:endParaRPr>
                    </a:p>
                  </a:txBody>
                  <a:tcPr marL="34233" marR="34233" marT="0" marB="0"/>
                </a:tc>
                <a:extLst>
                  <a:ext uri="{0D108BD9-81ED-4DB2-BD59-A6C34878D82A}">
                    <a16:rowId xmlns:a16="http://schemas.microsoft.com/office/drawing/2014/main" val="3419122003"/>
                  </a:ext>
                </a:extLst>
              </a:tr>
            </a:tbl>
          </a:graphicData>
        </a:graphic>
      </p:graphicFrame>
      <p:sp>
        <p:nvSpPr>
          <p:cNvPr id="3" name="AutoShape 2">
            <a:extLst>
              <a:ext uri="{FF2B5EF4-FFF2-40B4-BE49-F238E27FC236}">
                <a16:creationId xmlns:a16="http://schemas.microsoft.com/office/drawing/2014/main" id="{2816F141-8193-4CDF-8182-F1206412BDA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6F448E75-1CDB-40B3-BFDA-2E55329D6CC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6" name="Straight Connector 5">
            <a:extLst>
              <a:ext uri="{FF2B5EF4-FFF2-40B4-BE49-F238E27FC236}">
                <a16:creationId xmlns:a16="http://schemas.microsoft.com/office/drawing/2014/main" id="{CC7B5480-21A5-4F83-B5FF-637AEB2C33A0}"/>
              </a:ext>
            </a:extLst>
          </p:cNvPr>
          <p:cNvCxnSpPr>
            <a:cxnSpLocks/>
          </p:cNvCxnSpPr>
          <p:nvPr/>
        </p:nvCxnSpPr>
        <p:spPr>
          <a:xfrm>
            <a:off x="1051632" y="676569"/>
            <a:ext cx="4390701"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770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35C2E116DA4468545A97B2F74E11C" ma:contentTypeVersion="80" ma:contentTypeDescription="Create a new document." ma:contentTypeScope="" ma:versionID="01041b6b820322e395eb281fbdf06105">
  <xsd:schema xmlns:xsd="http://www.w3.org/2001/XMLSchema" xmlns:xs="http://www.w3.org/2001/XMLSchema" xmlns:p="http://schemas.microsoft.com/office/2006/metadata/properties" xmlns:ns2="46c7b8d3-d275-4e2e-aadd-ccbd2ccf68cd" xmlns:ns3="294f8bb3-39a7-4fc7-94a9-973b40042956" targetNamespace="http://schemas.microsoft.com/office/2006/metadata/properties" ma:root="true" ma:fieldsID="6eae667eb48f62ebc28b72286719040e" ns2:_="" ns3:_="">
    <xsd:import namespace="46c7b8d3-d275-4e2e-aadd-ccbd2ccf68cd"/>
    <xsd:import namespace="294f8bb3-39a7-4fc7-94a9-973b40042956"/>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7b8d3-d275-4e2e-aadd-ccbd2ccf68c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94f8bb3-39a7-4fc7-94a9-973b40042956"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46c7b8d3-d275-4e2e-aadd-ccbd2ccf68cd">7R7YXYDHUJEC-1003292916-43033</_dlc_DocId>
    <_dlc_DocIdUrl xmlns="46c7b8d3-d275-4e2e-aadd-ccbd2ccf68cd">
      <Url>https://uflorida.sharepoint.com/sites/ufit-projects/_layouts/15/DocIdRedir.aspx?ID=7R7YXYDHUJEC-1003292916-43033</Url>
      <Description>7R7YXYDHUJEC-1003292916-43033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F1504F3-477A-4E99-AE2D-2A024F47C93E}">
  <ds:schemaRefs>
    <ds:schemaRef ds:uri="294f8bb3-39a7-4fc7-94a9-973b40042956"/>
    <ds:schemaRef ds:uri="46c7b8d3-d275-4e2e-aadd-ccbd2ccf68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226705A-68C7-49FB-B760-A4709016E553}">
  <ds:schemaRef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46c7b8d3-d275-4e2e-aadd-ccbd2ccf68cd"/>
    <ds:schemaRef ds:uri="http://purl.org/dc/dcmitype/"/>
    <ds:schemaRef ds:uri="http://schemas.microsoft.com/office/2006/metadata/properties"/>
    <ds:schemaRef ds:uri="http://purl.org/dc/terms/"/>
    <ds:schemaRef ds:uri="294f8bb3-39a7-4fc7-94a9-973b40042956"/>
  </ds:schemaRefs>
</ds:datastoreItem>
</file>

<file path=customXml/itemProps3.xml><?xml version="1.0" encoding="utf-8"?>
<ds:datastoreItem xmlns:ds="http://schemas.openxmlformats.org/officeDocument/2006/customXml" ds:itemID="{B1D6B5EA-19D7-45E2-8144-7794842E7422}">
  <ds:schemaRefs>
    <ds:schemaRef ds:uri="http://schemas.microsoft.com/sharepoint/v3/contenttype/forms"/>
  </ds:schemaRefs>
</ds:datastoreItem>
</file>

<file path=customXml/itemProps4.xml><?xml version="1.0" encoding="utf-8"?>
<ds:datastoreItem xmlns:ds="http://schemas.openxmlformats.org/officeDocument/2006/customXml" ds:itemID="{4DAE6BFF-A179-490A-9D4F-879CC6E2CCE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326</TotalTime>
  <Words>1082</Words>
  <Application>Microsoft Office PowerPoint</Application>
  <PresentationFormat>Widescreen</PresentationFormat>
  <Paragraphs>181</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Gentona SemiBold</vt:lpstr>
      <vt:lpstr>Times New Roman</vt:lpstr>
      <vt:lpstr>Custom Design</vt:lpstr>
      <vt:lpstr>1_Custom Design</vt:lpstr>
      <vt:lpstr>PPM#-Project Name </vt:lpstr>
      <vt:lpstr>Project Overview</vt:lpstr>
      <vt:lpstr>Project Scope-Key highlights</vt:lpstr>
      <vt:lpstr>Project Deliverables . </vt:lpstr>
      <vt:lpstr>Project Budget and Resource Estimates</vt:lpstr>
      <vt:lpstr>Core Office Budget and Resource Estimates  (OPTIONAL in Gate 2 presentation)</vt:lpstr>
      <vt:lpstr>PowerPoint Presentation</vt:lpstr>
      <vt:lpstr>Project Timeline</vt:lpstr>
      <vt:lpstr>Considerations/Potential Risks</vt:lpstr>
      <vt:lpstr>PowerPoint Presentation</vt:lpstr>
      <vt:lpstr>Own and Operate: Service Owner Escalation</vt:lpstr>
      <vt:lpstr>Project Benefits</vt:lpstr>
      <vt:lpstr>Appendix –add hyperlinks for documents below </vt:lpstr>
      <vt:lpstr>Sign Off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Business - Template for PowerPoint</dc:title>
  <dc:creator>showeet.com</dc:creator>
  <dc:description>© Copyright Showeet.com</dc:description>
  <cp:lastModifiedBy>Markus,Benjamin M</cp:lastModifiedBy>
  <cp:revision>16</cp:revision>
  <cp:lastPrinted>2018-06-21T15:04:55Z</cp:lastPrinted>
  <dcterms:created xsi:type="dcterms:W3CDTF">2011-05-09T14:18:21Z</dcterms:created>
  <dcterms:modified xsi:type="dcterms:W3CDTF">2021-07-29T18:34:13Z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0x01010075835C2E116DA4468545A97B2F74E11C</vt:lpwstr>
  </property>
  <property fmtid="{D5CDD505-2E9C-101B-9397-08002B2CF9AE}" pid="3" name="_dlc_DocIdItemGuid">
    <vt:lpwstr>2f54aced-9521-4186-b12e-b4238721a9ec</vt:lpwstr>
  </property>
</Properties>
</file>